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98" r:id="rId4"/>
    <p:sldId id="257" r:id="rId5"/>
    <p:sldId id="258" r:id="rId6"/>
    <p:sldId id="259" r:id="rId7"/>
    <p:sldId id="260" r:id="rId8"/>
    <p:sldId id="261" r:id="rId9"/>
    <p:sldId id="267" r:id="rId10"/>
    <p:sldId id="262" r:id="rId11"/>
    <p:sldId id="263" r:id="rId12"/>
    <p:sldId id="264" r:id="rId13"/>
    <p:sldId id="265" r:id="rId14"/>
    <p:sldId id="303" r:id="rId15"/>
    <p:sldId id="266" r:id="rId16"/>
    <p:sldId id="302" r:id="rId17"/>
    <p:sldId id="270" r:id="rId18"/>
    <p:sldId id="304" r:id="rId19"/>
    <p:sldId id="268" r:id="rId20"/>
    <p:sldId id="290" r:id="rId21"/>
    <p:sldId id="291" r:id="rId22"/>
    <p:sldId id="271" r:id="rId23"/>
    <p:sldId id="272" r:id="rId24"/>
    <p:sldId id="269" r:id="rId25"/>
    <p:sldId id="280" r:id="rId26"/>
    <p:sldId id="305" r:id="rId27"/>
    <p:sldId id="300" r:id="rId28"/>
    <p:sldId id="273" r:id="rId29"/>
    <p:sldId id="274" r:id="rId30"/>
    <p:sldId id="275" r:id="rId31"/>
    <p:sldId id="277" r:id="rId32"/>
    <p:sldId id="278" r:id="rId33"/>
    <p:sldId id="287" r:id="rId34"/>
    <p:sldId id="279" r:id="rId35"/>
    <p:sldId id="288" r:id="rId36"/>
    <p:sldId id="289" r:id="rId37"/>
    <p:sldId id="281" r:id="rId38"/>
    <p:sldId id="282" r:id="rId39"/>
    <p:sldId id="301" r:id="rId40"/>
    <p:sldId id="307" r:id="rId41"/>
    <p:sldId id="295" r:id="rId42"/>
    <p:sldId id="283" r:id="rId43"/>
    <p:sldId id="284" r:id="rId44"/>
    <p:sldId id="306" r:id="rId45"/>
    <p:sldId id="285" r:id="rId46"/>
    <p:sldId id="292" r:id="rId47"/>
    <p:sldId id="293" r:id="rId48"/>
    <p:sldId id="294" r:id="rId49"/>
    <p:sldId id="308" r:id="rId50"/>
    <p:sldId id="309" r:id="rId51"/>
    <p:sldId id="310" r:id="rId52"/>
    <p:sldId id="312" r:id="rId53"/>
    <p:sldId id="311" r:id="rId54"/>
    <p:sldId id="313" r:id="rId55"/>
    <p:sldId id="314" r:id="rId56"/>
    <p:sldId id="315" r:id="rId57"/>
    <p:sldId id="316" r:id="rId58"/>
    <p:sldId id="317" r:id="rId59"/>
    <p:sldId id="318" r:id="rId60"/>
    <p:sldId id="319" r:id="rId61"/>
    <p:sldId id="320" r:id="rId62"/>
    <p:sldId id="321" r:id="rId63"/>
    <p:sldId id="322" r:id="rId64"/>
    <p:sldId id="326" r:id="rId65"/>
    <p:sldId id="327" r:id="rId66"/>
    <p:sldId id="325" r:id="rId67"/>
    <p:sldId id="324" r:id="rId68"/>
    <p:sldId id="328" r:id="rId69"/>
    <p:sldId id="329" r:id="rId70"/>
    <p:sldId id="330" r:id="rId71"/>
    <p:sldId id="331" r:id="rId72"/>
    <p:sldId id="332" r:id="rId73"/>
    <p:sldId id="333" r:id="rId74"/>
    <p:sldId id="334" r:id="rId75"/>
    <p:sldId id="335" r:id="rId76"/>
    <p:sldId id="336" r:id="rId77"/>
    <p:sldId id="337" r:id="rId78"/>
    <p:sldId id="323" r:id="rId79"/>
    <p:sldId id="338" r:id="rId80"/>
    <p:sldId id="339" r:id="rId81"/>
    <p:sldId id="340" r:id="rId82"/>
    <p:sldId id="341" r:id="rId83"/>
    <p:sldId id="34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763"/>
    <a:srgbClr val="A1A1A1"/>
    <a:srgbClr val="6363C7"/>
    <a:srgbClr val="C7C729"/>
    <a:srgbClr val="3F84C9"/>
    <a:srgbClr val="B4C8FF"/>
    <a:srgbClr val="232323"/>
    <a:srgbClr val="214B75"/>
    <a:srgbClr val="1B3D5F"/>
    <a:srgbClr val="265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100" d="100"/>
          <a:sy n="100" d="100"/>
        </p:scale>
        <p:origin x="876" y="510"/>
      </p:cViewPr>
      <p:guideLst/>
    </p:cSldViewPr>
  </p:slideViewPr>
  <p:notesTextViewPr>
    <p:cViewPr>
      <p:scale>
        <a:sx n="3" d="2"/>
        <a:sy n="3" d="2"/>
      </p:scale>
      <p:origin x="0" y="0"/>
    </p:cViewPr>
  </p:notesTextViewPr>
  <p:sorterViewPr>
    <p:cViewPr>
      <p:scale>
        <a:sx n="100" d="100"/>
        <a:sy n="100" d="100"/>
      </p:scale>
      <p:origin x="0" y="-83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79ED-4305-484A-906E-1F53F17152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B3B499-8EE0-44C2-A4B5-02D05153B2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CD38D3-6180-4FA2-A561-081C13A42BFC}"/>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5" name="Footer Placeholder 4">
            <a:extLst>
              <a:ext uri="{FF2B5EF4-FFF2-40B4-BE49-F238E27FC236}">
                <a16:creationId xmlns:a16="http://schemas.microsoft.com/office/drawing/2014/main" id="{74C37CA4-F19F-46BC-B8D3-153A37E77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1F42-6A38-4C85-A69E-B00A7B02C404}"/>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82201714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5B59-3682-468D-81A2-9982914654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CF9857-B04E-4399-BD76-92F82F6D5D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A330D-A66E-40D6-B4F8-AADDF0673F91}"/>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5" name="Footer Placeholder 4">
            <a:extLst>
              <a:ext uri="{FF2B5EF4-FFF2-40B4-BE49-F238E27FC236}">
                <a16:creationId xmlns:a16="http://schemas.microsoft.com/office/drawing/2014/main" id="{B875CAF6-44E4-4608-854B-7B2479F57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F3E09-2DC5-4D89-9613-43DCB28A2783}"/>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301973806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41B70B-06BA-4892-B5DB-6E99B93270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0D4B17-A215-4D30-929A-A7E69F5B2C2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FB14EC-B9C9-4BD5-AF04-B0EDF64331D1}"/>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5" name="Footer Placeholder 4">
            <a:extLst>
              <a:ext uri="{FF2B5EF4-FFF2-40B4-BE49-F238E27FC236}">
                <a16:creationId xmlns:a16="http://schemas.microsoft.com/office/drawing/2014/main" id="{6D582164-6A7E-49E0-BB7C-64D755E71B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6A1EB-1520-45CB-9857-28DE4A181584}"/>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22375672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14B7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F104D72-C949-4BBD-A56B-48F89BF551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0"/>
            <a:ext cx="949325" cy="6858000"/>
          </a:xfrm>
          <a:prstGeom prst="rect">
            <a:avLst/>
          </a:prstGeom>
        </p:spPr>
      </p:pic>
      <p:pic>
        <p:nvPicPr>
          <p:cNvPr id="10" name="Picture 9">
            <a:extLst>
              <a:ext uri="{FF2B5EF4-FFF2-40B4-BE49-F238E27FC236}">
                <a16:creationId xmlns:a16="http://schemas.microsoft.com/office/drawing/2014/main" id="{790F126D-4866-4401-8FF2-4DFFA10EAF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42675" y="0"/>
            <a:ext cx="949325" cy="6858000"/>
          </a:xfrm>
          <a:prstGeom prst="rect">
            <a:avLst/>
          </a:prstGeom>
        </p:spPr>
      </p:pic>
      <p:sp>
        <p:nvSpPr>
          <p:cNvPr id="2" name="Title 1">
            <a:extLst>
              <a:ext uri="{FF2B5EF4-FFF2-40B4-BE49-F238E27FC236}">
                <a16:creationId xmlns:a16="http://schemas.microsoft.com/office/drawing/2014/main" id="{7B6D2828-E5E4-4897-B44E-2BAD2356D440}"/>
              </a:ext>
            </a:extLst>
          </p:cNvPr>
          <p:cNvSpPr>
            <a:spLocks noGrp="1"/>
          </p:cNvSpPr>
          <p:nvPr>
            <p:ph type="title"/>
          </p:nvPr>
        </p:nvSpPr>
        <p:spPr>
          <a:xfrm>
            <a:off x="838200" y="136525"/>
            <a:ext cx="10515600" cy="1325563"/>
          </a:xfrm>
        </p:spPr>
        <p:txBody>
          <a:bodyPr/>
          <a:lstStyle>
            <a:lvl1pPr algn="ctr">
              <a:defRPr sz="5400"/>
            </a:lvl1pPr>
          </a:lstStyle>
          <a:p>
            <a:r>
              <a:rPr lang="en-US" dirty="0"/>
              <a:t>Click to edit Master title style</a:t>
            </a:r>
          </a:p>
        </p:txBody>
      </p:sp>
      <p:sp>
        <p:nvSpPr>
          <p:cNvPr id="4" name="Date Placeholder 3">
            <a:extLst>
              <a:ext uri="{FF2B5EF4-FFF2-40B4-BE49-F238E27FC236}">
                <a16:creationId xmlns:a16="http://schemas.microsoft.com/office/drawing/2014/main" id="{FEFEF5CF-47E3-40B3-991C-543B707E4E88}"/>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5" name="Footer Placeholder 4">
            <a:extLst>
              <a:ext uri="{FF2B5EF4-FFF2-40B4-BE49-F238E27FC236}">
                <a16:creationId xmlns:a16="http://schemas.microsoft.com/office/drawing/2014/main" id="{B5EEBBCC-CB88-417D-9EE0-84D0A703B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6196C-8662-4C20-9777-3B7B23BCF6F7}"/>
              </a:ext>
            </a:extLst>
          </p:cNvPr>
          <p:cNvSpPr>
            <a:spLocks noGrp="1"/>
          </p:cNvSpPr>
          <p:nvPr>
            <p:ph type="sldNum" sz="quarter" idx="12"/>
          </p:nvPr>
        </p:nvSpPr>
        <p:spPr/>
        <p:txBody>
          <a:bodyPr/>
          <a:lstStyle/>
          <a:p>
            <a:fld id="{5103C31B-CDB6-455F-AD4C-CE23C918AACA}" type="slidenum">
              <a:rPr lang="en-US" smtClean="0"/>
              <a:t>‹#›</a:t>
            </a:fld>
            <a:endParaRPr lang="en-US"/>
          </a:p>
        </p:txBody>
      </p:sp>
      <p:pic>
        <p:nvPicPr>
          <p:cNvPr id="7" name="Picture 6" descr="A close up of a logo&#10;&#10;Description generated with very high confidence">
            <a:extLst>
              <a:ext uri="{FF2B5EF4-FFF2-40B4-BE49-F238E27FC236}">
                <a16:creationId xmlns:a16="http://schemas.microsoft.com/office/drawing/2014/main" id="{CBF2DA79-5683-4EAC-ABDD-B7E760BC9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2675" y="0"/>
            <a:ext cx="949325" cy="68580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DD7E1A7E-325E-45EB-87E1-F593E1C3E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 y="0"/>
            <a:ext cx="949325" cy="6858000"/>
          </a:xfrm>
          <a:prstGeom prst="rect">
            <a:avLst/>
          </a:prstGeom>
        </p:spPr>
      </p:pic>
    </p:spTree>
    <p:extLst>
      <p:ext uri="{BB962C8B-B14F-4D97-AF65-F5344CB8AC3E}">
        <p14:creationId xmlns:p14="http://schemas.microsoft.com/office/powerpoint/2010/main" val="302600295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F281-30F5-448A-8442-694635C5D5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04C1C2-C2A6-4012-A758-4495AFCA8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985F6D-F6B6-405F-A84D-34CD685678D1}"/>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5" name="Footer Placeholder 4">
            <a:extLst>
              <a:ext uri="{FF2B5EF4-FFF2-40B4-BE49-F238E27FC236}">
                <a16:creationId xmlns:a16="http://schemas.microsoft.com/office/drawing/2014/main" id="{713CB031-C58F-4504-96CB-F6EAD3716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A84BD-DDE4-4F09-AFBE-5E50D451ADAA}"/>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205933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E30D-869E-45F8-A8A6-0384AEE41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F6D97D-D293-4CCF-BFB4-BFFA41F914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6812B9-EECD-4D2D-B419-033F804309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A195F0-EE66-4AA8-91AD-A084B0626A5E}"/>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6" name="Footer Placeholder 5">
            <a:extLst>
              <a:ext uri="{FF2B5EF4-FFF2-40B4-BE49-F238E27FC236}">
                <a16:creationId xmlns:a16="http://schemas.microsoft.com/office/drawing/2014/main" id="{E137F1EF-D28C-44A3-9C28-252D4B18A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E41656-0218-4FA0-AE8E-1F32BB2BE97D}"/>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78013665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7B48-8599-4D74-96C9-1232D55263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3A3166-95B5-48DD-8B54-36F2819658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111F810-3463-4CB1-8299-33CB999F40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A6883B-6629-45C2-AFCE-329A2F5D09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0EAFEF-85C1-4FC3-9D8D-DD4F59CA1A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89D8A-D90F-4EC7-AB18-EBDDF69C42F7}"/>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8" name="Footer Placeholder 7">
            <a:extLst>
              <a:ext uri="{FF2B5EF4-FFF2-40B4-BE49-F238E27FC236}">
                <a16:creationId xmlns:a16="http://schemas.microsoft.com/office/drawing/2014/main" id="{F52C3018-0CFC-49C6-8CD6-84776349D6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6925A-660C-42AA-84EE-CE7EC05AE3CF}"/>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114113434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6A55F-2208-4745-96F3-3D659F7BDB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1FE597-E0DC-482D-8C84-BFE47813E013}"/>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4" name="Footer Placeholder 3">
            <a:extLst>
              <a:ext uri="{FF2B5EF4-FFF2-40B4-BE49-F238E27FC236}">
                <a16:creationId xmlns:a16="http://schemas.microsoft.com/office/drawing/2014/main" id="{258F79F9-6406-43DC-BB84-1B7771DEF1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52C99D-FEED-4A73-AF9A-920B3CD668DE}"/>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211410973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75270-8B56-427C-9381-D54FD1F1BC74}"/>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3" name="Footer Placeholder 2">
            <a:extLst>
              <a:ext uri="{FF2B5EF4-FFF2-40B4-BE49-F238E27FC236}">
                <a16:creationId xmlns:a16="http://schemas.microsoft.com/office/drawing/2014/main" id="{D6D720B8-299A-49FD-8B09-994898D7BC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FEB02-81FD-467D-B06D-8C0766A3F9C3}"/>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131200543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6A5B-0072-4DE1-A570-74D174BE2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91013-EFB3-4F51-9E60-5FAF46AFBB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DA904E-44D7-462D-A1FB-070B8C245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DF8AE5-5655-4DD2-8CE3-7DBB30E5E5DA}"/>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6" name="Footer Placeholder 5">
            <a:extLst>
              <a:ext uri="{FF2B5EF4-FFF2-40B4-BE49-F238E27FC236}">
                <a16:creationId xmlns:a16="http://schemas.microsoft.com/office/drawing/2014/main" id="{F6638EE3-A9ED-4865-89C2-65391298A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E6ECBC-D0DD-4728-8341-6D7D9EC5BB03}"/>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380815751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D283-9FF5-4CBD-AFC3-D62BD122C4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36AA96-8B68-4329-A2EE-F649FFFDE2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298980-DBE1-408D-A947-E8A3E510E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8BDD88-FB90-4A62-95B6-9A49F9570DA3}"/>
              </a:ext>
            </a:extLst>
          </p:cNvPr>
          <p:cNvSpPr>
            <a:spLocks noGrp="1"/>
          </p:cNvSpPr>
          <p:nvPr>
            <p:ph type="dt" sz="half" idx="10"/>
          </p:nvPr>
        </p:nvSpPr>
        <p:spPr/>
        <p:txBody>
          <a:bodyPr/>
          <a:lstStyle/>
          <a:p>
            <a:fld id="{5724965D-066C-4382-A07D-70CE88E2C83B}" type="datetimeFigureOut">
              <a:rPr lang="en-US" smtClean="0"/>
              <a:t>6/18/2019</a:t>
            </a:fld>
            <a:endParaRPr lang="en-US"/>
          </a:p>
        </p:txBody>
      </p:sp>
      <p:sp>
        <p:nvSpPr>
          <p:cNvPr id="6" name="Footer Placeholder 5">
            <a:extLst>
              <a:ext uri="{FF2B5EF4-FFF2-40B4-BE49-F238E27FC236}">
                <a16:creationId xmlns:a16="http://schemas.microsoft.com/office/drawing/2014/main" id="{8116AB5D-C6B0-46BD-8360-EAB65499C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63601C-5402-4D90-BC03-9EF5B32DB14F}"/>
              </a:ext>
            </a:extLst>
          </p:cNvPr>
          <p:cNvSpPr>
            <a:spLocks noGrp="1"/>
          </p:cNvSpPr>
          <p:nvPr>
            <p:ph type="sldNum" sz="quarter" idx="12"/>
          </p:nvPr>
        </p:nvSpPr>
        <p:spPr/>
        <p:txBody>
          <a:bodyPr/>
          <a:lstStyle/>
          <a:p>
            <a:fld id="{5103C31B-CDB6-455F-AD4C-CE23C918AACA}" type="slidenum">
              <a:rPr lang="en-US" smtClean="0"/>
              <a:t>‹#›</a:t>
            </a:fld>
            <a:endParaRPr lang="en-US"/>
          </a:p>
        </p:txBody>
      </p:sp>
    </p:spTree>
    <p:extLst>
      <p:ext uri="{BB962C8B-B14F-4D97-AF65-F5344CB8AC3E}">
        <p14:creationId xmlns:p14="http://schemas.microsoft.com/office/powerpoint/2010/main" val="165206968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578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56C297-DA0F-41E5-84AD-6844E2899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1FF279F-30AD-4803-9312-F1497CB25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F081BB-09FA-4AFD-8C42-D67A83ACC8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4965D-066C-4382-A07D-70CE88E2C83B}" type="datetimeFigureOut">
              <a:rPr lang="en-US" smtClean="0"/>
              <a:t>6/18/2019</a:t>
            </a:fld>
            <a:endParaRPr lang="en-US"/>
          </a:p>
        </p:txBody>
      </p:sp>
      <p:sp>
        <p:nvSpPr>
          <p:cNvPr id="5" name="Footer Placeholder 4">
            <a:extLst>
              <a:ext uri="{FF2B5EF4-FFF2-40B4-BE49-F238E27FC236}">
                <a16:creationId xmlns:a16="http://schemas.microsoft.com/office/drawing/2014/main" id="{49AC4B88-DF72-4A67-A2AF-CA8C89138B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5279599-0717-44EA-8E75-A179C40161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3C31B-CDB6-455F-AD4C-CE23C918AACA}" type="slidenum">
              <a:rPr lang="en-US" smtClean="0"/>
              <a:t>‹#›</a:t>
            </a:fld>
            <a:endParaRPr lang="en-US"/>
          </a:p>
        </p:txBody>
      </p:sp>
    </p:spTree>
    <p:extLst>
      <p:ext uri="{BB962C8B-B14F-4D97-AF65-F5344CB8AC3E}">
        <p14:creationId xmlns:p14="http://schemas.microsoft.com/office/powerpoint/2010/main" val="1541014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Droid Sans" panose="020B0606030804020204" pitchFamily="34" charset="0"/>
          <a:ea typeface="Droid Sans" panose="020B0606030804020204" pitchFamily="34" charset="0"/>
          <a:cs typeface="Droid Sans" panose="020B06060308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Droid Sans" panose="020B0606030804020204" pitchFamily="34" charset="0"/>
          <a:ea typeface="Droid Sans" panose="020B0606030804020204" pitchFamily="34" charset="0"/>
          <a:cs typeface="Droid Sans" panose="020B06060308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Droid Sans" panose="020B0606030804020204" pitchFamily="34" charset="0"/>
          <a:ea typeface="Droid Sans" panose="020B0606030804020204" pitchFamily="34" charset="0"/>
          <a:cs typeface="Droid Sans" panose="020B06060308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Droid Sans" panose="020B0606030804020204" pitchFamily="34" charset="0"/>
          <a:ea typeface="Droid Sans" panose="020B0606030804020204" pitchFamily="34" charset="0"/>
          <a:cs typeface="Droid Sans" panose="020B06060308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Droid Sans" panose="020B0606030804020204" pitchFamily="34" charset="0"/>
          <a:ea typeface="Droid Sans" panose="020B0606030804020204" pitchFamily="34" charset="0"/>
          <a:cs typeface="Droid Sans" panose="020B06060308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6.png"/><Relationship Id="rId7"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0.png"/></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4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4.svg"/><Relationship Id="rId7" Type="http://schemas.openxmlformats.org/officeDocument/2006/relationships/image" Target="../media/image148.sv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svg"/><Relationship Id="rId4" Type="http://schemas.openxmlformats.org/officeDocument/2006/relationships/image" Target="../media/image145.png"/></Relationships>
</file>

<file path=ppt/slides/_rels/slide51.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svg"/><Relationship Id="rId4" Type="http://schemas.openxmlformats.org/officeDocument/2006/relationships/image" Target="../media/image1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6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7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8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78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53B286-5706-428D-BC47-90B5AAED5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4F2C149-8EE7-494A-A5FF-3C4A28546FB2}"/>
              </a:ext>
            </a:extLst>
          </p:cNvPr>
          <p:cNvSpPr txBox="1"/>
          <p:nvPr/>
        </p:nvSpPr>
        <p:spPr>
          <a:xfrm>
            <a:off x="1636241" y="313037"/>
            <a:ext cx="8919519" cy="1569660"/>
          </a:xfrm>
          <a:prstGeom prst="rect">
            <a:avLst/>
          </a:prstGeom>
          <a:noFill/>
        </p:spPr>
        <p:txBody>
          <a:bodyPr wrap="square" rtlCol="0">
            <a:spAutoFit/>
          </a:bodyPr>
          <a:lstStyle/>
          <a:p>
            <a:r>
              <a:rPr lang="en-US" sz="9600" dirty="0">
                <a:solidFill>
                  <a:schemeClr val="bg1"/>
                </a:solidFill>
                <a:latin typeface="Roboto Black" panose="02000000000000000000" pitchFamily="2" charset="0"/>
                <a:ea typeface="Roboto Black" panose="02000000000000000000" pitchFamily="2" charset="0"/>
              </a:rPr>
              <a:t>Intro to Blender</a:t>
            </a:r>
          </a:p>
        </p:txBody>
      </p:sp>
      <p:sp>
        <p:nvSpPr>
          <p:cNvPr id="7" name="TextBox 6">
            <a:extLst>
              <a:ext uri="{FF2B5EF4-FFF2-40B4-BE49-F238E27FC236}">
                <a16:creationId xmlns:a16="http://schemas.microsoft.com/office/drawing/2014/main" id="{5F9F1057-6033-44FB-9372-C1D7AC1B101D}"/>
              </a:ext>
            </a:extLst>
          </p:cNvPr>
          <p:cNvSpPr txBox="1"/>
          <p:nvPr/>
        </p:nvSpPr>
        <p:spPr>
          <a:xfrm>
            <a:off x="0" y="6657945"/>
            <a:ext cx="2446639" cy="200055"/>
          </a:xfrm>
          <a:prstGeom prst="rect">
            <a:avLst/>
          </a:prstGeom>
          <a:noFill/>
        </p:spPr>
        <p:txBody>
          <a:bodyPr wrap="square" rtlCol="0">
            <a:spAutoFit/>
          </a:bodyPr>
          <a:lstStyle/>
          <a:p>
            <a:r>
              <a:rPr lang="en-US" sz="700" dirty="0">
                <a:solidFill>
                  <a:schemeClr val="bg1"/>
                </a:solidFill>
                <a:latin typeface="Droid Sans" panose="020B0606030804020204" pitchFamily="34" charset="0"/>
                <a:ea typeface="Droid Sans" panose="020B0606030804020204" pitchFamily="34" charset="0"/>
                <a:cs typeface="Droid Sans" panose="020B0606030804020204" pitchFamily="34" charset="0"/>
              </a:rPr>
              <a:t>Disclaimer: We (probably) won’t be creating this image.</a:t>
            </a:r>
          </a:p>
        </p:txBody>
      </p:sp>
      <p:sp>
        <p:nvSpPr>
          <p:cNvPr id="11" name="Rectangle: Rounded Corners 10">
            <a:extLst>
              <a:ext uri="{FF2B5EF4-FFF2-40B4-BE49-F238E27FC236}">
                <a16:creationId xmlns:a16="http://schemas.microsoft.com/office/drawing/2014/main" id="{2A858B0F-189B-4C56-A556-42238B0073C8}"/>
              </a:ext>
            </a:extLst>
          </p:cNvPr>
          <p:cNvSpPr/>
          <p:nvPr/>
        </p:nvSpPr>
        <p:spPr>
          <a:xfrm>
            <a:off x="4576119" y="1675489"/>
            <a:ext cx="3039762" cy="821484"/>
          </a:xfrm>
          <a:prstGeom prst="round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logo&#10;&#10;Description generated with very high confidence">
            <a:extLst>
              <a:ext uri="{FF2B5EF4-FFF2-40B4-BE49-F238E27FC236}">
                <a16:creationId xmlns:a16="http://schemas.microsoft.com/office/drawing/2014/main" id="{DAEBC27A-5491-487C-BFE3-4C47ABEBD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1767144"/>
            <a:ext cx="2857500" cy="638175"/>
          </a:xfrm>
          <a:prstGeom prst="rect">
            <a:avLst/>
          </a:prstGeom>
        </p:spPr>
      </p:pic>
    </p:spTree>
    <p:extLst>
      <p:ext uri="{BB962C8B-B14F-4D97-AF65-F5344CB8AC3E}">
        <p14:creationId xmlns:p14="http://schemas.microsoft.com/office/powerpoint/2010/main" val="51717298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58872-1546-4C26-9E6B-0B187AD20BD3}"/>
              </a:ext>
            </a:extLst>
          </p:cNvPr>
          <p:cNvSpPr>
            <a:spLocks noGrp="1"/>
          </p:cNvSpPr>
          <p:nvPr>
            <p:ph type="title"/>
          </p:nvPr>
        </p:nvSpPr>
        <p:spPr>
          <a:xfrm>
            <a:off x="838200" y="2766218"/>
            <a:ext cx="10515600" cy="1325563"/>
          </a:xfrm>
        </p:spPr>
        <p:txBody>
          <a:bodyPr/>
          <a:lstStyle/>
          <a:p>
            <a:r>
              <a:rPr lang="en-US"/>
              <a:t>Units</a:t>
            </a:r>
            <a:endParaRPr lang="en-US" dirty="0"/>
          </a:p>
        </p:txBody>
      </p:sp>
    </p:spTree>
    <p:extLst>
      <p:ext uri="{BB962C8B-B14F-4D97-AF65-F5344CB8AC3E}">
        <p14:creationId xmlns:p14="http://schemas.microsoft.com/office/powerpoint/2010/main" val="200556830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9395AB-7033-4A3C-A168-56024095C970}"/>
              </a:ext>
            </a:extLst>
          </p:cNvPr>
          <p:cNvPicPr>
            <a:picLocks noChangeAspect="1"/>
          </p:cNvPicPr>
          <p:nvPr/>
        </p:nvPicPr>
        <p:blipFill>
          <a:blip r:embed="rId2"/>
          <a:stretch>
            <a:fillRect/>
          </a:stretch>
        </p:blipFill>
        <p:spPr>
          <a:xfrm>
            <a:off x="0" y="0"/>
            <a:ext cx="12192000" cy="6858000"/>
          </a:xfrm>
          <a:prstGeom prst="rect">
            <a:avLst/>
          </a:prstGeom>
        </p:spPr>
      </p:pic>
      <p:grpSp>
        <p:nvGrpSpPr>
          <p:cNvPr id="12" name="Group 11">
            <a:extLst>
              <a:ext uri="{FF2B5EF4-FFF2-40B4-BE49-F238E27FC236}">
                <a16:creationId xmlns:a16="http://schemas.microsoft.com/office/drawing/2014/main" id="{41B8C637-96B7-4A69-8E62-746AA44012C7}"/>
              </a:ext>
            </a:extLst>
          </p:cNvPr>
          <p:cNvGrpSpPr/>
          <p:nvPr/>
        </p:nvGrpSpPr>
        <p:grpSpPr>
          <a:xfrm>
            <a:off x="9183390" y="2310683"/>
            <a:ext cx="833627" cy="416042"/>
            <a:chOff x="8790384" y="2339578"/>
            <a:chExt cx="1288257" cy="642937"/>
          </a:xfrm>
        </p:grpSpPr>
        <p:sp>
          <p:nvSpPr>
            <p:cNvPr id="9" name="Isosceles Triangle 8">
              <a:extLst>
                <a:ext uri="{FF2B5EF4-FFF2-40B4-BE49-F238E27FC236}">
                  <a16:creationId xmlns:a16="http://schemas.microsoft.com/office/drawing/2014/main" id="{F6CB0A6D-6583-48D0-A72C-4C1C43828B26}"/>
                </a:ext>
              </a:extLst>
            </p:cNvPr>
            <p:cNvSpPr/>
            <p:nvPr/>
          </p:nvSpPr>
          <p:spPr>
            <a:xfrm rot="5400000">
              <a:off x="9551194" y="2455069"/>
              <a:ext cx="642937" cy="411956"/>
            </a:xfrm>
            <a:prstGeom prst="triangle">
              <a:avLst/>
            </a:prstGeom>
            <a:solidFill>
              <a:srgbClr val="FF8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70707F3-739E-4F4E-BDE1-4DA7E43444D5}"/>
                </a:ext>
              </a:extLst>
            </p:cNvPr>
            <p:cNvSpPr/>
            <p:nvPr/>
          </p:nvSpPr>
          <p:spPr>
            <a:xfrm>
              <a:off x="8790384" y="2572940"/>
              <a:ext cx="876300" cy="176213"/>
            </a:xfrm>
            <a:prstGeom prst="rect">
              <a:avLst/>
            </a:prstGeom>
            <a:solidFill>
              <a:srgbClr val="FF8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FCB75851-6E3E-4093-A61E-CA709E11E6A4}"/>
              </a:ext>
            </a:extLst>
          </p:cNvPr>
          <p:cNvSpPr/>
          <p:nvPr/>
        </p:nvSpPr>
        <p:spPr>
          <a:xfrm>
            <a:off x="10270331" y="2288381"/>
            <a:ext cx="1897857" cy="1290638"/>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7291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0E415-BE92-4C56-BE17-8CC90F3D1967}"/>
              </a:ext>
            </a:extLst>
          </p:cNvPr>
          <p:cNvSpPr>
            <a:spLocks noGrp="1"/>
          </p:cNvSpPr>
          <p:nvPr>
            <p:ph type="title"/>
          </p:nvPr>
        </p:nvSpPr>
        <p:spPr/>
        <p:txBody>
          <a:bodyPr>
            <a:normAutofit fontScale="90000"/>
          </a:bodyPr>
          <a:lstStyle/>
          <a:p>
            <a:r>
              <a:rPr lang="en-US" dirty="0"/>
              <a:t>Transformation by numerical value</a:t>
            </a:r>
          </a:p>
        </p:txBody>
      </p:sp>
      <p:sp>
        <p:nvSpPr>
          <p:cNvPr id="5" name="TextBox 4">
            <a:extLst>
              <a:ext uri="{FF2B5EF4-FFF2-40B4-BE49-F238E27FC236}">
                <a16:creationId xmlns:a16="http://schemas.microsoft.com/office/drawing/2014/main" id="{638D7B3D-E5D8-4AC4-9BDB-2C2C3CEE0E10}"/>
              </a:ext>
            </a:extLst>
          </p:cNvPr>
          <p:cNvSpPr txBox="1"/>
          <p:nvPr/>
        </p:nvSpPr>
        <p:spPr>
          <a:xfrm>
            <a:off x="1319028" y="1309624"/>
            <a:ext cx="9795174"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While doing an object transform, you can type in a number.</a:t>
            </a:r>
          </a:p>
        </p:txBody>
      </p:sp>
      <p:sp>
        <p:nvSpPr>
          <p:cNvPr id="9" name="TextBox 8">
            <a:extLst>
              <a:ext uri="{FF2B5EF4-FFF2-40B4-BE49-F238E27FC236}">
                <a16:creationId xmlns:a16="http://schemas.microsoft.com/office/drawing/2014/main" id="{582BB364-8D74-4CA4-9E8D-0141173966B6}"/>
              </a:ext>
            </a:extLst>
          </p:cNvPr>
          <p:cNvSpPr txBox="1"/>
          <p:nvPr/>
        </p:nvSpPr>
        <p:spPr>
          <a:xfrm>
            <a:off x="1319028" y="2219688"/>
            <a:ext cx="9455809"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Moving and Rotating: </a:t>
            </a:r>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object will move that many of the default unit (e.g. meters or degrees)</a:t>
            </a:r>
          </a:p>
        </p:txBody>
      </p:sp>
      <p:sp>
        <p:nvSpPr>
          <p:cNvPr id="10" name="TextBox 9">
            <a:extLst>
              <a:ext uri="{FF2B5EF4-FFF2-40B4-BE49-F238E27FC236}">
                <a16:creationId xmlns:a16="http://schemas.microsoft.com/office/drawing/2014/main" id="{1BCA6735-09A2-45FB-8E4B-EF11A6BFA226}"/>
              </a:ext>
            </a:extLst>
          </p:cNvPr>
          <p:cNvSpPr txBox="1"/>
          <p:nvPr/>
        </p:nvSpPr>
        <p:spPr>
          <a:xfrm>
            <a:off x="1319028" y="3514203"/>
            <a:ext cx="9455809"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Scale: </a:t>
            </a:r>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object’s current size will be multiplied by the number. Keep in mind that this relates to size, not area.</a:t>
            </a:r>
          </a:p>
        </p:txBody>
      </p:sp>
      <p:sp>
        <p:nvSpPr>
          <p:cNvPr id="11" name="TextBox 10">
            <a:extLst>
              <a:ext uri="{FF2B5EF4-FFF2-40B4-BE49-F238E27FC236}">
                <a16:creationId xmlns:a16="http://schemas.microsoft.com/office/drawing/2014/main" id="{253C1300-6F51-4190-9B12-7B06BBC439AF}"/>
              </a:ext>
            </a:extLst>
          </p:cNvPr>
          <p:cNvSpPr txBox="1"/>
          <p:nvPr/>
        </p:nvSpPr>
        <p:spPr>
          <a:xfrm>
            <a:off x="1319028" y="4808718"/>
            <a:ext cx="9455809"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You can also use decimals and negative numbers.</a:t>
            </a:r>
          </a:p>
        </p:txBody>
      </p:sp>
      <p:sp>
        <p:nvSpPr>
          <p:cNvPr id="7" name="Oval 6">
            <a:extLst>
              <a:ext uri="{FF2B5EF4-FFF2-40B4-BE49-F238E27FC236}">
                <a16:creationId xmlns:a16="http://schemas.microsoft.com/office/drawing/2014/main" id="{8EB42F68-A38B-44A5-AB6D-3215471F11DD}"/>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797890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960C-1C97-4021-9012-EDFF666F52E8}"/>
              </a:ext>
            </a:extLst>
          </p:cNvPr>
          <p:cNvSpPr>
            <a:spLocks noGrp="1"/>
          </p:cNvSpPr>
          <p:nvPr>
            <p:ph type="title"/>
          </p:nvPr>
        </p:nvSpPr>
        <p:spPr/>
        <p:txBody>
          <a:bodyPr/>
          <a:lstStyle/>
          <a:p>
            <a:r>
              <a:rPr lang="en-US" dirty="0"/>
              <a:t>Transform panel</a:t>
            </a:r>
          </a:p>
        </p:txBody>
      </p:sp>
      <p:pic>
        <p:nvPicPr>
          <p:cNvPr id="3" name="Picture 2">
            <a:extLst>
              <a:ext uri="{FF2B5EF4-FFF2-40B4-BE49-F238E27FC236}">
                <a16:creationId xmlns:a16="http://schemas.microsoft.com/office/drawing/2014/main" id="{5D641A9C-BCBA-4737-9D96-C7A40B678164}"/>
              </a:ext>
            </a:extLst>
          </p:cNvPr>
          <p:cNvPicPr>
            <a:picLocks noChangeAspect="1"/>
          </p:cNvPicPr>
          <p:nvPr/>
        </p:nvPicPr>
        <p:blipFill>
          <a:blip r:embed="rId2"/>
          <a:stretch>
            <a:fillRect/>
          </a:stretch>
        </p:blipFill>
        <p:spPr>
          <a:xfrm>
            <a:off x="8992382" y="1773172"/>
            <a:ext cx="2152650" cy="3762375"/>
          </a:xfrm>
          <a:prstGeom prst="rect">
            <a:avLst/>
          </a:prstGeom>
        </p:spPr>
      </p:pic>
      <p:sp>
        <p:nvSpPr>
          <p:cNvPr id="5" name="Rectangle: Rounded Corners 4">
            <a:extLst>
              <a:ext uri="{FF2B5EF4-FFF2-40B4-BE49-F238E27FC236}">
                <a16:creationId xmlns:a16="http://schemas.microsoft.com/office/drawing/2014/main" id="{5C7A8AFD-D426-4E7C-83EA-13417C075E92}"/>
              </a:ext>
            </a:extLst>
          </p:cNvPr>
          <p:cNvSpPr/>
          <p:nvPr/>
        </p:nvSpPr>
        <p:spPr>
          <a:xfrm>
            <a:off x="2366222" y="1979952"/>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6" name="TextBox 5">
            <a:extLst>
              <a:ext uri="{FF2B5EF4-FFF2-40B4-BE49-F238E27FC236}">
                <a16:creationId xmlns:a16="http://schemas.microsoft.com/office/drawing/2014/main" id="{BD0A1269-588B-40AD-89FF-51682D10670B}"/>
              </a:ext>
            </a:extLst>
          </p:cNvPr>
          <p:cNvSpPr txBox="1"/>
          <p:nvPr/>
        </p:nvSpPr>
        <p:spPr>
          <a:xfrm>
            <a:off x="1130430" y="1954913"/>
            <a:ext cx="1235792"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Press</a:t>
            </a:r>
          </a:p>
        </p:txBody>
      </p:sp>
      <p:sp>
        <p:nvSpPr>
          <p:cNvPr id="7" name="TextBox 6">
            <a:extLst>
              <a:ext uri="{FF2B5EF4-FFF2-40B4-BE49-F238E27FC236}">
                <a16:creationId xmlns:a16="http://schemas.microsoft.com/office/drawing/2014/main" id="{74422FA7-DDAE-46DF-95D0-33CC4E44E79F}"/>
              </a:ext>
            </a:extLst>
          </p:cNvPr>
          <p:cNvSpPr txBox="1"/>
          <p:nvPr/>
        </p:nvSpPr>
        <p:spPr>
          <a:xfrm>
            <a:off x="3030228" y="1954911"/>
            <a:ext cx="5646177"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To open the Transform panel: </a:t>
            </a:r>
          </a:p>
        </p:txBody>
      </p:sp>
      <p:sp>
        <p:nvSpPr>
          <p:cNvPr id="8" name="TextBox 7">
            <a:extLst>
              <a:ext uri="{FF2B5EF4-FFF2-40B4-BE49-F238E27FC236}">
                <a16:creationId xmlns:a16="http://schemas.microsoft.com/office/drawing/2014/main" id="{0304A646-A3E0-48E9-97F9-41CAF3F2EFDA}"/>
              </a:ext>
            </a:extLst>
          </p:cNvPr>
          <p:cNvSpPr txBox="1"/>
          <p:nvPr/>
        </p:nvSpPr>
        <p:spPr>
          <a:xfrm>
            <a:off x="1130430" y="2993176"/>
            <a:ext cx="7702485" cy="2308324"/>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You can type any combination of any applicable units into this panel. </a:t>
            </a:r>
          </a:p>
          <a:p>
            <a:endPar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endParaRPr>
          </a:p>
          <a:p>
            <a:r>
              <a:rPr lang="en-US" sz="2400" dirty="0">
                <a:solidFill>
                  <a:srgbClr val="FFC000"/>
                </a:solidFill>
                <a:latin typeface="Droid Sans" panose="020B0606030804020204" pitchFamily="34" charset="0"/>
                <a:ea typeface="Droid Sans" panose="020B0606030804020204" pitchFamily="34" charset="0"/>
                <a:cs typeface="Droid Sans" panose="020B0606030804020204" pitchFamily="34" charset="0"/>
              </a:rPr>
              <a:t>1 foot 2mm 6” – (6/2) centimeters </a:t>
            </a:r>
          </a:p>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is a valid entry. Everything will be automatically combined and converted to the units you selected.</a:t>
            </a:r>
          </a:p>
        </p:txBody>
      </p:sp>
      <p:sp>
        <p:nvSpPr>
          <p:cNvPr id="9" name="Oval 8">
            <a:extLst>
              <a:ext uri="{FF2B5EF4-FFF2-40B4-BE49-F238E27FC236}">
                <a16:creationId xmlns:a16="http://schemas.microsoft.com/office/drawing/2014/main" id="{29CAA6E5-DE54-446D-B5CE-EDD6CDDB27EA}"/>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82396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1+#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142E-F7BF-4369-90D9-E59B3CF2B353}"/>
              </a:ext>
            </a:extLst>
          </p:cNvPr>
          <p:cNvSpPr>
            <a:spLocks noGrp="1"/>
          </p:cNvSpPr>
          <p:nvPr>
            <p:ph type="title"/>
          </p:nvPr>
        </p:nvSpPr>
        <p:spPr>
          <a:xfrm>
            <a:off x="838200" y="2766218"/>
            <a:ext cx="10515600" cy="1325563"/>
          </a:xfrm>
        </p:spPr>
        <p:txBody>
          <a:bodyPr/>
          <a:lstStyle/>
          <a:p>
            <a:r>
              <a:rPr lang="en-US" dirty="0"/>
              <a:t>Object Editing</a:t>
            </a:r>
          </a:p>
        </p:txBody>
      </p:sp>
    </p:spTree>
    <p:extLst>
      <p:ext uri="{BB962C8B-B14F-4D97-AF65-F5344CB8AC3E}">
        <p14:creationId xmlns:p14="http://schemas.microsoft.com/office/powerpoint/2010/main" val="214727499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8EA6-0F32-44C2-B520-879070882061}"/>
              </a:ext>
            </a:extLst>
          </p:cNvPr>
          <p:cNvSpPr>
            <a:spLocks noGrp="1"/>
          </p:cNvSpPr>
          <p:nvPr>
            <p:ph type="title"/>
          </p:nvPr>
        </p:nvSpPr>
        <p:spPr>
          <a:xfrm>
            <a:off x="838200" y="70152"/>
            <a:ext cx="10515600" cy="1325563"/>
          </a:xfrm>
        </p:spPr>
        <p:txBody>
          <a:bodyPr/>
          <a:lstStyle/>
          <a:p>
            <a:r>
              <a:rPr lang="en-US" dirty="0"/>
              <a:t>Edit mode</a:t>
            </a:r>
          </a:p>
        </p:txBody>
      </p:sp>
      <p:grpSp>
        <p:nvGrpSpPr>
          <p:cNvPr id="19" name="Group 18">
            <a:extLst>
              <a:ext uri="{FF2B5EF4-FFF2-40B4-BE49-F238E27FC236}">
                <a16:creationId xmlns:a16="http://schemas.microsoft.com/office/drawing/2014/main" id="{52C9A04C-060B-4BFA-9255-4F2841FFFE1A}"/>
              </a:ext>
            </a:extLst>
          </p:cNvPr>
          <p:cNvGrpSpPr/>
          <p:nvPr/>
        </p:nvGrpSpPr>
        <p:grpSpPr>
          <a:xfrm>
            <a:off x="1290687" y="1268576"/>
            <a:ext cx="4527568" cy="466285"/>
            <a:chOff x="838200" y="1164881"/>
            <a:chExt cx="4527568" cy="466285"/>
          </a:xfrm>
        </p:grpSpPr>
        <p:sp>
          <p:nvSpPr>
            <p:cNvPr id="9" name="TextBox 8">
              <a:extLst>
                <a:ext uri="{FF2B5EF4-FFF2-40B4-BE49-F238E27FC236}">
                  <a16:creationId xmlns:a16="http://schemas.microsoft.com/office/drawing/2014/main" id="{9D961B0C-BC67-445B-B23C-FB5C561E21B5}"/>
                </a:ext>
              </a:extLst>
            </p:cNvPr>
            <p:cNvSpPr txBox="1"/>
            <p:nvPr/>
          </p:nvSpPr>
          <p:spPr>
            <a:xfrm>
              <a:off x="838200" y="1164882"/>
              <a:ext cx="641809"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Hit </a:t>
              </a:r>
            </a:p>
          </p:txBody>
        </p:sp>
        <p:sp>
          <p:nvSpPr>
            <p:cNvPr id="10" name="Rectangle: Rounded Corners 9">
              <a:extLst>
                <a:ext uri="{FF2B5EF4-FFF2-40B4-BE49-F238E27FC236}">
                  <a16:creationId xmlns:a16="http://schemas.microsoft.com/office/drawing/2014/main" id="{1DF792FE-037F-428F-999E-9DA549ABB7F6}"/>
                </a:ext>
              </a:extLst>
            </p:cNvPr>
            <p:cNvSpPr/>
            <p:nvPr/>
          </p:nvSpPr>
          <p:spPr>
            <a:xfrm>
              <a:off x="1518503" y="1169501"/>
              <a:ext cx="810704" cy="46166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12" name="TextBox 11">
              <a:extLst>
                <a:ext uri="{FF2B5EF4-FFF2-40B4-BE49-F238E27FC236}">
                  <a16:creationId xmlns:a16="http://schemas.microsoft.com/office/drawing/2014/main" id="{EB6830FB-46F8-4A08-A4EE-5B4A4C788231}"/>
                </a:ext>
              </a:extLst>
            </p:cNvPr>
            <p:cNvSpPr txBox="1"/>
            <p:nvPr/>
          </p:nvSpPr>
          <p:spPr>
            <a:xfrm>
              <a:off x="2414298" y="1164881"/>
              <a:ext cx="2951470"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To enter edit mode.</a:t>
              </a:r>
            </a:p>
          </p:txBody>
        </p:sp>
      </p:grpSp>
      <p:grpSp>
        <p:nvGrpSpPr>
          <p:cNvPr id="18" name="Group 17">
            <a:extLst>
              <a:ext uri="{FF2B5EF4-FFF2-40B4-BE49-F238E27FC236}">
                <a16:creationId xmlns:a16="http://schemas.microsoft.com/office/drawing/2014/main" id="{2246F5A2-89F2-437D-8415-594573FEB781}"/>
              </a:ext>
            </a:extLst>
          </p:cNvPr>
          <p:cNvGrpSpPr/>
          <p:nvPr/>
        </p:nvGrpSpPr>
        <p:grpSpPr>
          <a:xfrm>
            <a:off x="1293094" y="2086907"/>
            <a:ext cx="9035051" cy="1615227"/>
            <a:chOff x="840607" y="1983212"/>
            <a:chExt cx="9035051" cy="1615227"/>
          </a:xfrm>
        </p:grpSpPr>
        <p:pic>
          <p:nvPicPr>
            <p:cNvPr id="13" name="Picture 12">
              <a:extLst>
                <a:ext uri="{FF2B5EF4-FFF2-40B4-BE49-F238E27FC236}">
                  <a16:creationId xmlns:a16="http://schemas.microsoft.com/office/drawing/2014/main" id="{9FC80EBE-0DC1-41E8-92A6-E1FF23E2D5E3}"/>
                </a:ext>
              </a:extLst>
            </p:cNvPr>
            <p:cNvPicPr>
              <a:picLocks noChangeAspect="1"/>
            </p:cNvPicPr>
            <p:nvPr/>
          </p:nvPicPr>
          <p:blipFill>
            <a:blip r:embed="rId2"/>
            <a:stretch>
              <a:fillRect/>
            </a:stretch>
          </p:blipFill>
          <p:spPr>
            <a:xfrm>
              <a:off x="8142108" y="1983212"/>
              <a:ext cx="1733550" cy="1590675"/>
            </a:xfrm>
            <a:prstGeom prst="rect">
              <a:avLst/>
            </a:prstGeom>
          </p:spPr>
        </p:pic>
        <p:sp>
          <p:nvSpPr>
            <p:cNvPr id="14" name="TextBox 13">
              <a:extLst>
                <a:ext uri="{FF2B5EF4-FFF2-40B4-BE49-F238E27FC236}">
                  <a16:creationId xmlns:a16="http://schemas.microsoft.com/office/drawing/2014/main" id="{20058492-F919-434C-BF5E-92014DB3DF45}"/>
                </a:ext>
              </a:extLst>
            </p:cNvPr>
            <p:cNvSpPr txBox="1"/>
            <p:nvPr/>
          </p:nvSpPr>
          <p:spPr>
            <a:xfrm>
              <a:off x="840607" y="2028779"/>
              <a:ext cx="6842238" cy="1569660"/>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Objects are composed of interconnected vertices. All the transformation controls we learned for whole objects also work on vertices or groups of vertices.</a:t>
              </a:r>
            </a:p>
          </p:txBody>
        </p:sp>
      </p:grpSp>
      <p:sp>
        <p:nvSpPr>
          <p:cNvPr id="20" name="Oval 19">
            <a:extLst>
              <a:ext uri="{FF2B5EF4-FFF2-40B4-BE49-F238E27FC236}">
                <a16:creationId xmlns:a16="http://schemas.microsoft.com/office/drawing/2014/main" id="{D8DD41F8-49D6-4C51-814C-99769B04F7BC}"/>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C0CBC57-4E82-44ED-99DF-7AE84BF50C43}"/>
              </a:ext>
            </a:extLst>
          </p:cNvPr>
          <p:cNvGrpSpPr/>
          <p:nvPr/>
        </p:nvGrpSpPr>
        <p:grpSpPr>
          <a:xfrm>
            <a:off x="1289456" y="3922422"/>
            <a:ext cx="9311478" cy="2209800"/>
            <a:chOff x="1289456" y="3922422"/>
            <a:chExt cx="9311478" cy="2209800"/>
          </a:xfrm>
        </p:grpSpPr>
        <p:sp>
          <p:nvSpPr>
            <p:cNvPr id="16" name="TextBox 15">
              <a:extLst>
                <a:ext uri="{FF2B5EF4-FFF2-40B4-BE49-F238E27FC236}">
                  <a16:creationId xmlns:a16="http://schemas.microsoft.com/office/drawing/2014/main" id="{D2C5ED6B-9E06-4090-96AC-1A2FA6EFC667}"/>
                </a:ext>
              </a:extLst>
            </p:cNvPr>
            <p:cNvSpPr txBox="1"/>
            <p:nvPr/>
          </p:nvSpPr>
          <p:spPr>
            <a:xfrm>
              <a:off x="2157662" y="4582220"/>
              <a:ext cx="6008307" cy="1200329"/>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You can click vertices to select them. Note that if you select all the vertices on a face, the face itself will also be selected.</a:t>
              </a:r>
            </a:p>
          </p:txBody>
        </p:sp>
        <p:grpSp>
          <p:nvGrpSpPr>
            <p:cNvPr id="22" name="Group 21">
              <a:extLst>
                <a:ext uri="{FF2B5EF4-FFF2-40B4-BE49-F238E27FC236}">
                  <a16:creationId xmlns:a16="http://schemas.microsoft.com/office/drawing/2014/main" id="{A836671C-17FF-4AA1-9408-5DA15D96BDA5}"/>
                </a:ext>
              </a:extLst>
            </p:cNvPr>
            <p:cNvGrpSpPr/>
            <p:nvPr/>
          </p:nvGrpSpPr>
          <p:grpSpPr>
            <a:xfrm>
              <a:off x="1289456" y="4673625"/>
              <a:ext cx="643040" cy="1017517"/>
              <a:chOff x="10401300" y="3802708"/>
              <a:chExt cx="643040" cy="1017517"/>
            </a:xfrm>
          </p:grpSpPr>
          <p:sp>
            <p:nvSpPr>
              <p:cNvPr id="23" name="Freeform: Shape 22">
                <a:extLst>
                  <a:ext uri="{FF2B5EF4-FFF2-40B4-BE49-F238E27FC236}">
                    <a16:creationId xmlns:a16="http://schemas.microsoft.com/office/drawing/2014/main" id="{903BED71-B8FE-4342-A790-AA2E8F8AFF94}"/>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9DA94D30-E3E8-4E52-8022-5D0B007FA69E}"/>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BF4B5AB0-2059-4BB4-9EC2-3F2F41394214}"/>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697AACD-9C99-4A39-9C2C-C81BCF29AF5D}"/>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5E17A0EC-C393-4CA7-92BE-4AE35C7EDE35}"/>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4BB8B3E-69A5-4F93-B0F4-653D71C26B79}"/>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685A7DD-9B2D-4F81-901C-5F39BA4E178F}"/>
                </a:ext>
              </a:extLst>
            </p:cNvPr>
            <p:cNvPicPr>
              <a:picLocks noChangeAspect="1"/>
            </p:cNvPicPr>
            <p:nvPr/>
          </p:nvPicPr>
          <p:blipFill>
            <a:blip r:embed="rId3"/>
            <a:stretch>
              <a:fillRect/>
            </a:stretch>
          </p:blipFill>
          <p:spPr>
            <a:xfrm>
              <a:off x="8391134" y="3922422"/>
              <a:ext cx="2209800" cy="2209800"/>
            </a:xfrm>
            <a:prstGeom prst="rect">
              <a:avLst/>
            </a:prstGeom>
          </p:spPr>
        </p:pic>
      </p:grpSp>
    </p:spTree>
    <p:extLst>
      <p:ext uri="{BB962C8B-B14F-4D97-AF65-F5344CB8AC3E}">
        <p14:creationId xmlns:p14="http://schemas.microsoft.com/office/powerpoint/2010/main" val="58768573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1389-5A07-4F96-BE0C-D8403EEB4940}"/>
              </a:ext>
            </a:extLst>
          </p:cNvPr>
          <p:cNvSpPr>
            <a:spLocks noGrp="1"/>
          </p:cNvSpPr>
          <p:nvPr>
            <p:ph type="title"/>
          </p:nvPr>
        </p:nvSpPr>
        <p:spPr/>
        <p:txBody>
          <a:bodyPr/>
          <a:lstStyle/>
          <a:p>
            <a:r>
              <a:rPr lang="en-US" dirty="0"/>
              <a:t>Selecting multiple vertices</a:t>
            </a:r>
          </a:p>
        </p:txBody>
      </p:sp>
      <p:grpSp>
        <p:nvGrpSpPr>
          <p:cNvPr id="15" name="Group 14">
            <a:extLst>
              <a:ext uri="{FF2B5EF4-FFF2-40B4-BE49-F238E27FC236}">
                <a16:creationId xmlns:a16="http://schemas.microsoft.com/office/drawing/2014/main" id="{D1B51485-2C24-46B0-B77B-137F285106B6}"/>
              </a:ext>
            </a:extLst>
          </p:cNvPr>
          <p:cNvGrpSpPr/>
          <p:nvPr/>
        </p:nvGrpSpPr>
        <p:grpSpPr>
          <a:xfrm>
            <a:off x="1898420" y="1462088"/>
            <a:ext cx="8000812" cy="1914525"/>
            <a:chOff x="1898420" y="1462088"/>
            <a:chExt cx="8000812" cy="1914525"/>
          </a:xfrm>
        </p:grpSpPr>
        <p:pic>
          <p:nvPicPr>
            <p:cNvPr id="4" name="Picture 3">
              <a:extLst>
                <a:ext uri="{FF2B5EF4-FFF2-40B4-BE49-F238E27FC236}">
                  <a16:creationId xmlns:a16="http://schemas.microsoft.com/office/drawing/2014/main" id="{530E751A-F1D9-4E58-A6ED-3BCA9C51D10F}"/>
                </a:ext>
              </a:extLst>
            </p:cNvPr>
            <p:cNvPicPr>
              <a:picLocks noChangeAspect="1"/>
            </p:cNvPicPr>
            <p:nvPr/>
          </p:nvPicPr>
          <p:blipFill>
            <a:blip r:embed="rId2"/>
            <a:stretch>
              <a:fillRect/>
            </a:stretch>
          </p:blipFill>
          <p:spPr>
            <a:xfrm>
              <a:off x="8003757" y="1462088"/>
              <a:ext cx="1895475" cy="1914525"/>
            </a:xfrm>
            <a:prstGeom prst="rect">
              <a:avLst/>
            </a:prstGeom>
          </p:spPr>
        </p:pic>
        <p:grpSp>
          <p:nvGrpSpPr>
            <p:cNvPr id="9" name="Group 8">
              <a:extLst>
                <a:ext uri="{FF2B5EF4-FFF2-40B4-BE49-F238E27FC236}">
                  <a16:creationId xmlns:a16="http://schemas.microsoft.com/office/drawing/2014/main" id="{DF41F629-A1BA-4037-B19A-8BFB2F41D75D}"/>
                </a:ext>
              </a:extLst>
            </p:cNvPr>
            <p:cNvGrpSpPr/>
            <p:nvPr/>
          </p:nvGrpSpPr>
          <p:grpSpPr>
            <a:xfrm>
              <a:off x="1898420" y="2180411"/>
              <a:ext cx="6105337" cy="477877"/>
              <a:chOff x="1811442" y="1462088"/>
              <a:chExt cx="6105337" cy="477877"/>
            </a:xfrm>
          </p:grpSpPr>
          <p:sp>
            <p:nvSpPr>
              <p:cNvPr id="3" name="Rectangle: Rounded Corners 2">
                <a:extLst>
                  <a:ext uri="{FF2B5EF4-FFF2-40B4-BE49-F238E27FC236}">
                    <a16:creationId xmlns:a16="http://schemas.microsoft.com/office/drawing/2014/main" id="{C92CF0A2-43ED-4CEA-87B2-55BFAE52D13D}"/>
                  </a:ext>
                </a:extLst>
              </p:cNvPr>
              <p:cNvSpPr/>
              <p:nvPr/>
            </p:nvSpPr>
            <p:spPr>
              <a:xfrm>
                <a:off x="2700016" y="1462088"/>
                <a:ext cx="1281880" cy="477877"/>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SHIFT</a:t>
                </a:r>
              </a:p>
            </p:txBody>
          </p:sp>
          <p:sp>
            <p:nvSpPr>
              <p:cNvPr id="6" name="TextBox 5">
                <a:extLst>
                  <a:ext uri="{FF2B5EF4-FFF2-40B4-BE49-F238E27FC236}">
                    <a16:creationId xmlns:a16="http://schemas.microsoft.com/office/drawing/2014/main" id="{AAA5A57D-8AFD-4861-89AA-8CF3251B1A1D}"/>
                  </a:ext>
                </a:extLst>
              </p:cNvPr>
              <p:cNvSpPr txBox="1"/>
              <p:nvPr/>
            </p:nvSpPr>
            <p:spPr>
              <a:xfrm>
                <a:off x="1811442" y="1478300"/>
                <a:ext cx="6105337"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Hold                   to select multiple vertices. </a:t>
                </a:r>
              </a:p>
            </p:txBody>
          </p:sp>
        </p:grpSp>
      </p:grpSp>
      <p:grpSp>
        <p:nvGrpSpPr>
          <p:cNvPr id="14" name="Group 13">
            <a:extLst>
              <a:ext uri="{FF2B5EF4-FFF2-40B4-BE49-F238E27FC236}">
                <a16:creationId xmlns:a16="http://schemas.microsoft.com/office/drawing/2014/main" id="{EC060DCF-3D82-4ACB-B407-33F2A8911412}"/>
              </a:ext>
            </a:extLst>
          </p:cNvPr>
          <p:cNvGrpSpPr/>
          <p:nvPr/>
        </p:nvGrpSpPr>
        <p:grpSpPr>
          <a:xfrm>
            <a:off x="2082277" y="4111148"/>
            <a:ext cx="7816954" cy="1933575"/>
            <a:chOff x="2082277" y="4111148"/>
            <a:chExt cx="7816954" cy="1933575"/>
          </a:xfrm>
        </p:grpSpPr>
        <p:pic>
          <p:nvPicPr>
            <p:cNvPr id="10" name="Picture 9">
              <a:extLst>
                <a:ext uri="{FF2B5EF4-FFF2-40B4-BE49-F238E27FC236}">
                  <a16:creationId xmlns:a16="http://schemas.microsoft.com/office/drawing/2014/main" id="{EEB416DE-4516-400E-B8B7-47DF7B375E5F}"/>
                </a:ext>
              </a:extLst>
            </p:cNvPr>
            <p:cNvPicPr>
              <a:picLocks noChangeAspect="1"/>
            </p:cNvPicPr>
            <p:nvPr/>
          </p:nvPicPr>
          <p:blipFill>
            <a:blip r:embed="rId3"/>
            <a:stretch>
              <a:fillRect/>
            </a:stretch>
          </p:blipFill>
          <p:spPr>
            <a:xfrm>
              <a:off x="8003756" y="4111148"/>
              <a:ext cx="1895475" cy="1933575"/>
            </a:xfrm>
            <a:prstGeom prst="rect">
              <a:avLst/>
            </a:prstGeom>
          </p:spPr>
        </p:pic>
        <p:sp>
          <p:nvSpPr>
            <p:cNvPr id="13" name="TextBox 12">
              <a:extLst>
                <a:ext uri="{FF2B5EF4-FFF2-40B4-BE49-F238E27FC236}">
                  <a16:creationId xmlns:a16="http://schemas.microsoft.com/office/drawing/2014/main" id="{1D4E1067-D054-4435-873E-5F1E2AB19C49}"/>
                </a:ext>
              </a:extLst>
            </p:cNvPr>
            <p:cNvSpPr txBox="1"/>
            <p:nvPr/>
          </p:nvSpPr>
          <p:spPr>
            <a:xfrm>
              <a:off x="2082277" y="4662436"/>
              <a:ext cx="5737622" cy="830997"/>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Note that if you select all the vertices on a face, the face becomes selected.</a:t>
              </a:r>
            </a:p>
          </p:txBody>
        </p:sp>
      </p:grpSp>
      <p:sp>
        <p:nvSpPr>
          <p:cNvPr id="16" name="Oval 15">
            <a:extLst>
              <a:ext uri="{FF2B5EF4-FFF2-40B4-BE49-F238E27FC236}">
                <a16:creationId xmlns:a16="http://schemas.microsoft.com/office/drawing/2014/main" id="{DE8A0608-1F31-41B4-BB5A-BD2DCDAF731B}"/>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06395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115C-BB7B-4A40-BF33-2BB6A6A8E0EA}"/>
              </a:ext>
            </a:extLst>
          </p:cNvPr>
          <p:cNvSpPr>
            <a:spLocks noGrp="1"/>
          </p:cNvSpPr>
          <p:nvPr>
            <p:ph type="title"/>
          </p:nvPr>
        </p:nvSpPr>
        <p:spPr/>
        <p:txBody>
          <a:bodyPr/>
          <a:lstStyle/>
          <a:p>
            <a:r>
              <a:rPr lang="en-US" dirty="0"/>
              <a:t>Removing vertices</a:t>
            </a:r>
          </a:p>
        </p:txBody>
      </p:sp>
      <p:grpSp>
        <p:nvGrpSpPr>
          <p:cNvPr id="6" name="Group 5">
            <a:extLst>
              <a:ext uri="{FF2B5EF4-FFF2-40B4-BE49-F238E27FC236}">
                <a16:creationId xmlns:a16="http://schemas.microsoft.com/office/drawing/2014/main" id="{B58A017D-BD74-4F52-85CE-7EB4642E571A}"/>
              </a:ext>
            </a:extLst>
          </p:cNvPr>
          <p:cNvGrpSpPr/>
          <p:nvPr/>
        </p:nvGrpSpPr>
        <p:grpSpPr>
          <a:xfrm>
            <a:off x="1481875" y="1462088"/>
            <a:ext cx="4433150" cy="534691"/>
            <a:chOff x="1451833" y="3583063"/>
            <a:chExt cx="4433150" cy="534691"/>
          </a:xfrm>
        </p:grpSpPr>
        <p:sp>
          <p:nvSpPr>
            <p:cNvPr id="7" name="Rectangle: Rounded Corners 6">
              <a:extLst>
                <a:ext uri="{FF2B5EF4-FFF2-40B4-BE49-F238E27FC236}">
                  <a16:creationId xmlns:a16="http://schemas.microsoft.com/office/drawing/2014/main" id="{05CA9BF4-7B49-4ED0-8AE4-B540789D0BD6}"/>
                </a:ext>
              </a:extLst>
            </p:cNvPr>
            <p:cNvSpPr/>
            <p:nvPr/>
          </p:nvSpPr>
          <p:spPr>
            <a:xfrm>
              <a:off x="1451833" y="3583063"/>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8" name="TextBox 7">
              <a:extLst>
                <a:ext uri="{FF2B5EF4-FFF2-40B4-BE49-F238E27FC236}">
                  <a16:creationId xmlns:a16="http://schemas.microsoft.com/office/drawing/2014/main" id="{20038F80-3BC1-4F89-8226-FFC1D0DE94D6}"/>
                </a:ext>
              </a:extLst>
            </p:cNvPr>
            <p:cNvSpPr txBox="1"/>
            <p:nvPr/>
          </p:nvSpPr>
          <p:spPr>
            <a:xfrm>
              <a:off x="2384665" y="3588798"/>
              <a:ext cx="3500318"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Vertex delete menu</a:t>
              </a:r>
            </a:p>
          </p:txBody>
        </p:sp>
      </p:grpSp>
      <p:grpSp>
        <p:nvGrpSpPr>
          <p:cNvPr id="24" name="Group 23">
            <a:extLst>
              <a:ext uri="{FF2B5EF4-FFF2-40B4-BE49-F238E27FC236}">
                <a16:creationId xmlns:a16="http://schemas.microsoft.com/office/drawing/2014/main" id="{A9C3FB47-FDD9-436E-8564-13C4426F63AA}"/>
              </a:ext>
            </a:extLst>
          </p:cNvPr>
          <p:cNvGrpSpPr/>
          <p:nvPr/>
        </p:nvGrpSpPr>
        <p:grpSpPr>
          <a:xfrm>
            <a:off x="1481875" y="2181543"/>
            <a:ext cx="8996732" cy="3987046"/>
            <a:chOff x="1481875" y="2181543"/>
            <a:chExt cx="8996732" cy="3987046"/>
          </a:xfrm>
        </p:grpSpPr>
        <p:sp>
          <p:nvSpPr>
            <p:cNvPr id="9" name="TextBox 8">
              <a:extLst>
                <a:ext uri="{FF2B5EF4-FFF2-40B4-BE49-F238E27FC236}">
                  <a16:creationId xmlns:a16="http://schemas.microsoft.com/office/drawing/2014/main" id="{63C869C7-D220-4A90-8142-BC61BF7E6A6E}"/>
                </a:ext>
              </a:extLst>
            </p:cNvPr>
            <p:cNvSpPr txBox="1"/>
            <p:nvPr/>
          </p:nvSpPr>
          <p:spPr>
            <a:xfrm>
              <a:off x="6574095" y="2774979"/>
              <a:ext cx="1728050"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Delete:</a:t>
              </a:r>
            </a:p>
          </p:txBody>
        </p:sp>
        <p:sp>
          <p:nvSpPr>
            <p:cNvPr id="10" name="TextBox 9">
              <a:extLst>
                <a:ext uri="{FF2B5EF4-FFF2-40B4-BE49-F238E27FC236}">
                  <a16:creationId xmlns:a16="http://schemas.microsoft.com/office/drawing/2014/main" id="{B9D0C596-4388-4140-A486-E104E48862C7}"/>
                </a:ext>
              </a:extLst>
            </p:cNvPr>
            <p:cNvSpPr txBox="1"/>
            <p:nvPr/>
          </p:nvSpPr>
          <p:spPr>
            <a:xfrm>
              <a:off x="6582548" y="5004663"/>
              <a:ext cx="1985225"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Dissolve:</a:t>
              </a:r>
            </a:p>
          </p:txBody>
        </p:sp>
        <p:pic>
          <p:nvPicPr>
            <p:cNvPr id="12" name="Picture 11">
              <a:extLst>
                <a:ext uri="{FF2B5EF4-FFF2-40B4-BE49-F238E27FC236}">
                  <a16:creationId xmlns:a16="http://schemas.microsoft.com/office/drawing/2014/main" id="{058E92B8-4252-4088-9C94-818A2BAF62BE}"/>
                </a:ext>
              </a:extLst>
            </p:cNvPr>
            <p:cNvPicPr>
              <a:picLocks noChangeAspect="1"/>
            </p:cNvPicPr>
            <p:nvPr/>
          </p:nvPicPr>
          <p:blipFill>
            <a:blip r:embed="rId2"/>
            <a:stretch>
              <a:fillRect/>
            </a:stretch>
          </p:blipFill>
          <p:spPr>
            <a:xfrm>
              <a:off x="8887932" y="2181543"/>
              <a:ext cx="1590675" cy="1771650"/>
            </a:xfrm>
            <a:prstGeom prst="rect">
              <a:avLst/>
            </a:prstGeom>
          </p:spPr>
        </p:pic>
        <p:pic>
          <p:nvPicPr>
            <p:cNvPr id="13" name="Picture 12">
              <a:extLst>
                <a:ext uri="{FF2B5EF4-FFF2-40B4-BE49-F238E27FC236}">
                  <a16:creationId xmlns:a16="http://schemas.microsoft.com/office/drawing/2014/main" id="{84E51C7E-DBD4-44BA-AC43-62032EB029D7}"/>
                </a:ext>
              </a:extLst>
            </p:cNvPr>
            <p:cNvPicPr>
              <a:picLocks noChangeAspect="1"/>
            </p:cNvPicPr>
            <p:nvPr/>
          </p:nvPicPr>
          <p:blipFill>
            <a:blip r:embed="rId3"/>
            <a:stretch>
              <a:fillRect/>
            </a:stretch>
          </p:blipFill>
          <p:spPr>
            <a:xfrm>
              <a:off x="8887932" y="4425514"/>
              <a:ext cx="1590675" cy="1743075"/>
            </a:xfrm>
            <a:prstGeom prst="rect">
              <a:avLst/>
            </a:prstGeom>
          </p:spPr>
        </p:pic>
        <p:cxnSp>
          <p:nvCxnSpPr>
            <p:cNvPr id="15" name="Straight Connector 14">
              <a:extLst>
                <a:ext uri="{FF2B5EF4-FFF2-40B4-BE49-F238E27FC236}">
                  <a16:creationId xmlns:a16="http://schemas.microsoft.com/office/drawing/2014/main" id="{575A5890-A388-4EB0-B534-824708B21E02}"/>
                </a:ext>
              </a:extLst>
            </p:cNvPr>
            <p:cNvCxnSpPr>
              <a:cxnSpLocks/>
            </p:cNvCxnSpPr>
            <p:nvPr/>
          </p:nvCxnSpPr>
          <p:spPr>
            <a:xfrm flipH="1">
              <a:off x="4796578" y="3116104"/>
              <a:ext cx="1506792" cy="5448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AA2EC4-B114-4A20-93C4-103F8AFDEF2D}"/>
                </a:ext>
              </a:extLst>
            </p:cNvPr>
            <p:cNvCxnSpPr>
              <a:cxnSpLocks/>
            </p:cNvCxnSpPr>
            <p:nvPr/>
          </p:nvCxnSpPr>
          <p:spPr>
            <a:xfrm flipH="1" flipV="1">
              <a:off x="4796578" y="4765556"/>
              <a:ext cx="1506792" cy="54939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BF86DEC-4775-47EF-91E5-144AC8B35B9E}"/>
                </a:ext>
              </a:extLst>
            </p:cNvPr>
            <p:cNvPicPr>
              <a:picLocks noChangeAspect="1"/>
            </p:cNvPicPr>
            <p:nvPr/>
          </p:nvPicPr>
          <p:blipFill>
            <a:blip r:embed="rId4"/>
            <a:stretch>
              <a:fillRect/>
            </a:stretch>
          </p:blipFill>
          <p:spPr>
            <a:xfrm>
              <a:off x="1481875" y="2910722"/>
              <a:ext cx="3190875" cy="2867025"/>
            </a:xfrm>
            <a:prstGeom prst="rect">
              <a:avLst/>
            </a:prstGeom>
          </p:spPr>
        </p:pic>
      </p:grpSp>
      <p:sp>
        <p:nvSpPr>
          <p:cNvPr id="25" name="Oval 24">
            <a:extLst>
              <a:ext uri="{FF2B5EF4-FFF2-40B4-BE49-F238E27FC236}">
                <a16:creationId xmlns:a16="http://schemas.microsoft.com/office/drawing/2014/main" id="{4BFFA9E6-9ACF-4541-BAB9-AB66CFC9B5B7}"/>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30103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F0EC-1EF4-4179-A8ED-F78BDB2AE1BB}"/>
              </a:ext>
            </a:extLst>
          </p:cNvPr>
          <p:cNvSpPr>
            <a:spLocks noGrp="1"/>
          </p:cNvSpPr>
          <p:nvPr>
            <p:ph type="title"/>
          </p:nvPr>
        </p:nvSpPr>
        <p:spPr>
          <a:xfrm>
            <a:off x="838200" y="2766218"/>
            <a:ext cx="10515600" cy="1325563"/>
          </a:xfrm>
        </p:spPr>
        <p:txBody>
          <a:bodyPr/>
          <a:lstStyle/>
          <a:p>
            <a:r>
              <a:rPr lang="en-US" dirty="0"/>
              <a:t>Modeling tools</a:t>
            </a:r>
          </a:p>
        </p:txBody>
      </p:sp>
    </p:spTree>
    <p:extLst>
      <p:ext uri="{BB962C8B-B14F-4D97-AF65-F5344CB8AC3E}">
        <p14:creationId xmlns:p14="http://schemas.microsoft.com/office/powerpoint/2010/main" val="12792200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64B84-FD97-4522-B7EC-8020BC262CC6}"/>
              </a:ext>
            </a:extLst>
          </p:cNvPr>
          <p:cNvSpPr>
            <a:spLocks noGrp="1"/>
          </p:cNvSpPr>
          <p:nvPr>
            <p:ph type="title"/>
          </p:nvPr>
        </p:nvSpPr>
        <p:spPr/>
        <p:txBody>
          <a:bodyPr/>
          <a:lstStyle/>
          <a:p>
            <a:r>
              <a:rPr lang="en-US" dirty="0"/>
              <a:t>Extrusion</a:t>
            </a:r>
          </a:p>
        </p:txBody>
      </p:sp>
      <p:grpSp>
        <p:nvGrpSpPr>
          <p:cNvPr id="5" name="Group 4">
            <a:extLst>
              <a:ext uri="{FF2B5EF4-FFF2-40B4-BE49-F238E27FC236}">
                <a16:creationId xmlns:a16="http://schemas.microsoft.com/office/drawing/2014/main" id="{1BD2C69A-22C9-401C-A308-03DBCE83DC70}"/>
              </a:ext>
            </a:extLst>
          </p:cNvPr>
          <p:cNvGrpSpPr/>
          <p:nvPr/>
        </p:nvGrpSpPr>
        <p:grpSpPr>
          <a:xfrm>
            <a:off x="2289479" y="1462088"/>
            <a:ext cx="2408981" cy="534691"/>
            <a:chOff x="1451833" y="3583063"/>
            <a:chExt cx="2408981" cy="534691"/>
          </a:xfrm>
        </p:grpSpPr>
        <p:sp>
          <p:nvSpPr>
            <p:cNvPr id="6" name="Rectangle: Rounded Corners 5">
              <a:extLst>
                <a:ext uri="{FF2B5EF4-FFF2-40B4-BE49-F238E27FC236}">
                  <a16:creationId xmlns:a16="http://schemas.microsoft.com/office/drawing/2014/main" id="{E5400AD3-92EE-4748-A45A-E63BBB8174F9}"/>
                </a:ext>
              </a:extLst>
            </p:cNvPr>
            <p:cNvSpPr/>
            <p:nvPr/>
          </p:nvSpPr>
          <p:spPr>
            <a:xfrm>
              <a:off x="1451833" y="3583063"/>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7" name="TextBox 6">
              <a:extLst>
                <a:ext uri="{FF2B5EF4-FFF2-40B4-BE49-F238E27FC236}">
                  <a16:creationId xmlns:a16="http://schemas.microsoft.com/office/drawing/2014/main" id="{B1DCF9B2-023B-406C-8670-580C8ED4EC15}"/>
                </a:ext>
              </a:extLst>
            </p:cNvPr>
            <p:cNvSpPr txBox="1"/>
            <p:nvPr/>
          </p:nvSpPr>
          <p:spPr>
            <a:xfrm>
              <a:off x="2384665" y="3588798"/>
              <a:ext cx="1476149"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Extrude</a:t>
              </a:r>
            </a:p>
          </p:txBody>
        </p:sp>
      </p:grpSp>
      <p:grpSp>
        <p:nvGrpSpPr>
          <p:cNvPr id="3" name="Group 2">
            <a:extLst>
              <a:ext uri="{FF2B5EF4-FFF2-40B4-BE49-F238E27FC236}">
                <a16:creationId xmlns:a16="http://schemas.microsoft.com/office/drawing/2014/main" id="{16F8B7B1-51AB-4A4D-8C09-C81F7F4766D0}"/>
              </a:ext>
            </a:extLst>
          </p:cNvPr>
          <p:cNvGrpSpPr/>
          <p:nvPr/>
        </p:nvGrpSpPr>
        <p:grpSpPr>
          <a:xfrm>
            <a:off x="3514724" y="2209799"/>
            <a:ext cx="5162552" cy="2438400"/>
            <a:chOff x="4012766" y="2209799"/>
            <a:chExt cx="5162552" cy="2438400"/>
          </a:xfrm>
        </p:grpSpPr>
        <p:pic>
          <p:nvPicPr>
            <p:cNvPr id="9" name="Picture 8">
              <a:extLst>
                <a:ext uri="{FF2B5EF4-FFF2-40B4-BE49-F238E27FC236}">
                  <a16:creationId xmlns:a16="http://schemas.microsoft.com/office/drawing/2014/main" id="{B0345F99-662B-43A1-97AE-065262203EBC}"/>
                </a:ext>
              </a:extLst>
            </p:cNvPr>
            <p:cNvPicPr>
              <a:picLocks noChangeAspect="1"/>
            </p:cNvPicPr>
            <p:nvPr/>
          </p:nvPicPr>
          <p:blipFill>
            <a:blip r:embed="rId2"/>
            <a:stretch>
              <a:fillRect/>
            </a:stretch>
          </p:blipFill>
          <p:spPr>
            <a:xfrm>
              <a:off x="7698943" y="2209799"/>
              <a:ext cx="1476375" cy="2438400"/>
            </a:xfrm>
            <a:prstGeom prst="rect">
              <a:avLst/>
            </a:prstGeom>
          </p:spPr>
        </p:pic>
        <p:sp>
          <p:nvSpPr>
            <p:cNvPr id="10" name="Arrow: Right 9">
              <a:extLst>
                <a:ext uri="{FF2B5EF4-FFF2-40B4-BE49-F238E27FC236}">
                  <a16:creationId xmlns:a16="http://schemas.microsoft.com/office/drawing/2014/main" id="{EF597822-7BCA-4FB0-8F99-A951E6E1F4AB}"/>
                </a:ext>
              </a:extLst>
            </p:cNvPr>
            <p:cNvSpPr/>
            <p:nvPr/>
          </p:nvSpPr>
          <p:spPr>
            <a:xfrm>
              <a:off x="5779654" y="3167390"/>
              <a:ext cx="1447800" cy="523220"/>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FF50801-942C-45EE-BE5C-2794CA8BB79C}"/>
                </a:ext>
              </a:extLst>
            </p:cNvPr>
            <p:cNvPicPr>
              <a:picLocks noChangeAspect="1"/>
            </p:cNvPicPr>
            <p:nvPr/>
          </p:nvPicPr>
          <p:blipFill>
            <a:blip r:embed="rId3"/>
            <a:stretch>
              <a:fillRect/>
            </a:stretch>
          </p:blipFill>
          <p:spPr>
            <a:xfrm>
              <a:off x="4012766" y="2619374"/>
              <a:ext cx="1381125" cy="1619250"/>
            </a:xfrm>
            <a:prstGeom prst="rect">
              <a:avLst/>
            </a:prstGeom>
          </p:spPr>
        </p:pic>
      </p:grpSp>
      <p:grpSp>
        <p:nvGrpSpPr>
          <p:cNvPr id="17" name="Group 16">
            <a:extLst>
              <a:ext uri="{FF2B5EF4-FFF2-40B4-BE49-F238E27FC236}">
                <a16:creationId xmlns:a16="http://schemas.microsoft.com/office/drawing/2014/main" id="{150ACCAB-04BD-4E9C-98BE-40618EC0CD11}"/>
              </a:ext>
            </a:extLst>
          </p:cNvPr>
          <p:cNvGrpSpPr/>
          <p:nvPr/>
        </p:nvGrpSpPr>
        <p:grpSpPr>
          <a:xfrm>
            <a:off x="1451589" y="5019098"/>
            <a:ext cx="10054610" cy="1200329"/>
            <a:chOff x="1451589" y="5019098"/>
            <a:chExt cx="10054610" cy="1200329"/>
          </a:xfrm>
        </p:grpSpPr>
        <p:grpSp>
          <p:nvGrpSpPr>
            <p:cNvPr id="14" name="Group 13">
              <a:extLst>
                <a:ext uri="{FF2B5EF4-FFF2-40B4-BE49-F238E27FC236}">
                  <a16:creationId xmlns:a16="http://schemas.microsoft.com/office/drawing/2014/main" id="{F04D3F3C-7D7F-4BDE-86C5-79D8A5658990}"/>
                </a:ext>
              </a:extLst>
            </p:cNvPr>
            <p:cNvGrpSpPr/>
            <p:nvPr/>
          </p:nvGrpSpPr>
          <p:grpSpPr>
            <a:xfrm>
              <a:off x="1451589" y="5153025"/>
              <a:ext cx="1195506" cy="932477"/>
              <a:chOff x="1219201" y="4457700"/>
              <a:chExt cx="1195506" cy="932477"/>
            </a:xfrm>
          </p:grpSpPr>
          <p:sp>
            <p:nvSpPr>
              <p:cNvPr id="12" name="Isosceles Triangle 11">
                <a:extLst>
                  <a:ext uri="{FF2B5EF4-FFF2-40B4-BE49-F238E27FC236}">
                    <a16:creationId xmlns:a16="http://schemas.microsoft.com/office/drawing/2014/main" id="{7769ABDA-E1C2-45F5-A0E4-79EC5F25B64D}"/>
                  </a:ext>
                </a:extLst>
              </p:cNvPr>
              <p:cNvSpPr/>
              <p:nvPr/>
            </p:nvSpPr>
            <p:spPr>
              <a:xfrm>
                <a:off x="1219201" y="4457700"/>
                <a:ext cx="1195506" cy="932477"/>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76DC129-C8D9-497F-95CD-AC7F6579DAF2}"/>
                  </a:ext>
                </a:extLst>
              </p:cNvPr>
              <p:cNvSpPr txBox="1"/>
              <p:nvPr/>
            </p:nvSpPr>
            <p:spPr>
              <a:xfrm>
                <a:off x="1653016" y="4682291"/>
                <a:ext cx="327875" cy="707886"/>
              </a:xfrm>
              <a:prstGeom prst="rect">
                <a:avLst/>
              </a:prstGeom>
              <a:noFill/>
            </p:spPr>
            <p:txBody>
              <a:bodyPr wrap="square" rtlCol="0">
                <a:spAutoFit/>
              </a:bodyPr>
              <a:lstStyle/>
              <a:p>
                <a:r>
                  <a:rPr lang="en-US" sz="4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grpSp>
        <p:sp>
          <p:nvSpPr>
            <p:cNvPr id="15" name="TextBox 14">
              <a:extLst>
                <a:ext uri="{FF2B5EF4-FFF2-40B4-BE49-F238E27FC236}">
                  <a16:creationId xmlns:a16="http://schemas.microsoft.com/office/drawing/2014/main" id="{96F0C9A4-7F6D-4A1F-B2AF-93E8AF2BD942}"/>
                </a:ext>
              </a:extLst>
            </p:cNvPr>
            <p:cNvSpPr txBox="1"/>
            <p:nvPr/>
          </p:nvSpPr>
          <p:spPr>
            <a:xfrm>
              <a:off x="2807552" y="5019098"/>
              <a:ext cx="8698647" cy="1200329"/>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If you press ESC to cancel an extrusion, the new vertices will end up right on top of the existing ones. Be sure to dissolve the duplicates before you start again.</a:t>
              </a:r>
            </a:p>
          </p:txBody>
        </p:sp>
      </p:grpSp>
      <p:sp>
        <p:nvSpPr>
          <p:cNvPr id="18" name="Oval 17">
            <a:extLst>
              <a:ext uri="{FF2B5EF4-FFF2-40B4-BE49-F238E27FC236}">
                <a16:creationId xmlns:a16="http://schemas.microsoft.com/office/drawing/2014/main" id="{6F92B2B4-EF7B-4E0E-A0B2-4E9F3234C01D}"/>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8BB90AD-54CD-4A02-B081-9ECFFC74D400}"/>
              </a:ext>
            </a:extLst>
          </p:cNvPr>
          <p:cNvGrpSpPr/>
          <p:nvPr/>
        </p:nvGrpSpPr>
        <p:grpSpPr>
          <a:xfrm>
            <a:off x="7200901" y="1387948"/>
            <a:ext cx="438718" cy="694208"/>
            <a:chOff x="10401300" y="3802708"/>
            <a:chExt cx="643040" cy="1017517"/>
          </a:xfrm>
        </p:grpSpPr>
        <p:sp>
          <p:nvSpPr>
            <p:cNvPr id="19" name="Freeform: Shape 18">
              <a:extLst>
                <a:ext uri="{FF2B5EF4-FFF2-40B4-BE49-F238E27FC236}">
                  <a16:creationId xmlns:a16="http://schemas.microsoft.com/office/drawing/2014/main" id="{6A28B8DE-AA35-4BD6-B15E-DC1F1F60F8BD}"/>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916A657-1EA8-42DB-9295-1A196C890EE8}"/>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c 20">
              <a:extLst>
                <a:ext uri="{FF2B5EF4-FFF2-40B4-BE49-F238E27FC236}">
                  <a16:creationId xmlns:a16="http://schemas.microsoft.com/office/drawing/2014/main" id="{332CA1CB-1F0F-4E08-8626-1DC03240A95F}"/>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7E21EB0-EEC7-4059-9EF0-191FB080B4AE}"/>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2B8D501D-F05B-499B-A87F-C3A00D2DD2CA}"/>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67A8097-025D-4F09-91EF-3D7B647BC172}"/>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38C2ADE5-C5D3-44F2-845B-72E360F4B2A3}"/>
              </a:ext>
            </a:extLst>
          </p:cNvPr>
          <p:cNvSpPr txBox="1"/>
          <p:nvPr/>
        </p:nvSpPr>
        <p:spPr>
          <a:xfrm>
            <a:off x="7995861" y="1458539"/>
            <a:ext cx="1762967"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Confirm</a:t>
            </a:r>
          </a:p>
        </p:txBody>
      </p:sp>
      <p:grpSp>
        <p:nvGrpSpPr>
          <p:cNvPr id="4" name="Group 3">
            <a:extLst>
              <a:ext uri="{FF2B5EF4-FFF2-40B4-BE49-F238E27FC236}">
                <a16:creationId xmlns:a16="http://schemas.microsoft.com/office/drawing/2014/main" id="{CF19D9B7-90B9-42D9-AFBE-828E4A6EE077}"/>
              </a:ext>
            </a:extLst>
          </p:cNvPr>
          <p:cNvGrpSpPr/>
          <p:nvPr/>
        </p:nvGrpSpPr>
        <p:grpSpPr>
          <a:xfrm>
            <a:off x="5829408" y="1627390"/>
            <a:ext cx="437934" cy="693926"/>
            <a:chOff x="5877425" y="1785662"/>
            <a:chExt cx="437934" cy="693926"/>
          </a:xfrm>
        </p:grpSpPr>
        <p:sp>
          <p:nvSpPr>
            <p:cNvPr id="28" name="Rectangle: Rounded Corners 27">
              <a:extLst>
                <a:ext uri="{FF2B5EF4-FFF2-40B4-BE49-F238E27FC236}">
                  <a16:creationId xmlns:a16="http://schemas.microsoft.com/office/drawing/2014/main" id="{4FECB92B-EA45-46BE-AA5D-6BA327C55E6A}"/>
                </a:ext>
              </a:extLst>
            </p:cNvPr>
            <p:cNvSpPr/>
            <p:nvPr/>
          </p:nvSpPr>
          <p:spPr>
            <a:xfrm>
              <a:off x="5877425" y="1785662"/>
              <a:ext cx="423125" cy="693926"/>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c 28">
              <a:extLst>
                <a:ext uri="{FF2B5EF4-FFF2-40B4-BE49-F238E27FC236}">
                  <a16:creationId xmlns:a16="http://schemas.microsoft.com/office/drawing/2014/main" id="{66972D4C-243D-4E6A-86CF-F4BBD6B44C6E}"/>
                </a:ext>
              </a:extLst>
            </p:cNvPr>
            <p:cNvSpPr/>
            <p:nvPr/>
          </p:nvSpPr>
          <p:spPr>
            <a:xfrm rot="10800000" flipV="1">
              <a:off x="5877425" y="2054823"/>
              <a:ext cx="437934" cy="76162"/>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E448058-EC6A-454A-944D-9707BBBAC90F}"/>
                </a:ext>
              </a:extLst>
            </p:cNvPr>
            <p:cNvCxnSpPr>
              <a:cxnSpLocks/>
            </p:cNvCxnSpPr>
            <p:nvPr/>
          </p:nvCxnSpPr>
          <p:spPr>
            <a:xfrm>
              <a:off x="6088988" y="1996835"/>
              <a:ext cx="0" cy="597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C55C4FAA-0DEF-4638-B908-73266CE94C96}"/>
                </a:ext>
              </a:extLst>
            </p:cNvPr>
            <p:cNvSpPr/>
            <p:nvPr/>
          </p:nvSpPr>
          <p:spPr>
            <a:xfrm>
              <a:off x="6049056" y="1845376"/>
              <a:ext cx="79864" cy="149734"/>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4E65604E-A043-4A20-8F34-A4544445AC28}"/>
                </a:ext>
              </a:extLst>
            </p:cNvPr>
            <p:cNvCxnSpPr>
              <a:cxnSpLocks/>
            </p:cNvCxnSpPr>
            <p:nvPr/>
          </p:nvCxnSpPr>
          <p:spPr>
            <a:xfrm>
              <a:off x="6088988" y="1787389"/>
              <a:ext cx="0" cy="597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Arrow: Right 32">
            <a:extLst>
              <a:ext uri="{FF2B5EF4-FFF2-40B4-BE49-F238E27FC236}">
                <a16:creationId xmlns:a16="http://schemas.microsoft.com/office/drawing/2014/main" id="{BCA598F3-B54E-4DF7-ACBD-0C4D0FBF3013}"/>
              </a:ext>
            </a:extLst>
          </p:cNvPr>
          <p:cNvSpPr/>
          <p:nvPr/>
        </p:nvSpPr>
        <p:spPr>
          <a:xfrm rot="5400000">
            <a:off x="5860006" y="2470098"/>
            <a:ext cx="375953" cy="298552"/>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6B765F7A-2E85-469C-8761-87D7E3B0A775}"/>
              </a:ext>
            </a:extLst>
          </p:cNvPr>
          <p:cNvSpPr/>
          <p:nvPr/>
        </p:nvSpPr>
        <p:spPr>
          <a:xfrm rot="16200000">
            <a:off x="5859868" y="1207360"/>
            <a:ext cx="375953" cy="298552"/>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08753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1FFF-7670-4B0A-97D9-C9EA10DFE254}"/>
              </a:ext>
            </a:extLst>
          </p:cNvPr>
          <p:cNvSpPr>
            <a:spLocks noGrp="1"/>
          </p:cNvSpPr>
          <p:nvPr>
            <p:ph type="title"/>
          </p:nvPr>
        </p:nvSpPr>
        <p:spPr/>
        <p:txBody>
          <a:bodyPr/>
          <a:lstStyle/>
          <a:p>
            <a:r>
              <a:rPr lang="en-US" dirty="0"/>
              <a:t>What is Blender?</a:t>
            </a:r>
          </a:p>
        </p:txBody>
      </p:sp>
      <p:sp>
        <p:nvSpPr>
          <p:cNvPr id="3" name="TextBox 2">
            <a:extLst>
              <a:ext uri="{FF2B5EF4-FFF2-40B4-BE49-F238E27FC236}">
                <a16:creationId xmlns:a16="http://schemas.microsoft.com/office/drawing/2014/main" id="{7F9DE0A8-12F8-4D93-AFC7-14F715268B3C}"/>
              </a:ext>
            </a:extLst>
          </p:cNvPr>
          <p:cNvSpPr txBox="1"/>
          <p:nvPr/>
        </p:nvSpPr>
        <p:spPr>
          <a:xfrm>
            <a:off x="1474573" y="1462088"/>
            <a:ext cx="9605319" cy="4801314"/>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Blender is a very versatile program. Its main purpose is to let you create and manipulate virtual 3D scenes. It also has numerous other features that build on that core functionality, including but not limited to:</a:t>
            </a:r>
          </a:p>
          <a:p>
            <a:endPar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endParaRPr>
          </a:p>
          <a:p>
            <a:pPr marL="285750" indent="-285750">
              <a:buFont typeface="Arial" panose="020B0604020202020204" pitchFamily="34" charset="0"/>
              <a:buChar char="•"/>
            </a:pPr>
            <a:r>
              <a:rPr lang="en-US"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Rendering engines </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to create photorealistic images and videos</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A </a:t>
            </a:r>
            <a:r>
              <a:rPr lang="en-US"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video editor </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that can be layered with renders for special effects</a:t>
            </a:r>
          </a:p>
          <a:p>
            <a:pPr marL="285750" indent="-285750">
              <a:buFont typeface="Arial" panose="020B0604020202020204" pitchFamily="34" charset="0"/>
              <a:buChar char="•"/>
            </a:pPr>
            <a:r>
              <a:rPr lang="en-US"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Material creation </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to create any material or surface you can imagine</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A </a:t>
            </a:r>
            <a:r>
              <a:rPr lang="en-US"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compositor</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for Photoshop type image effects</a:t>
            </a:r>
          </a:p>
          <a:p>
            <a:pPr marL="285750" indent="-285750">
              <a:buFont typeface="Arial" panose="020B0604020202020204" pitchFamily="34" charset="0"/>
              <a:buChar char="•"/>
            </a:pPr>
            <a:r>
              <a:rPr lang="en-US"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Physics simulation</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engines for solids, liquids, cloth, hair, springs, motors… etc.</a:t>
            </a:r>
          </a:p>
          <a:p>
            <a:pPr marL="285750" indent="-285750">
              <a:buFont typeface="Arial" panose="020B0604020202020204" pitchFamily="34" charset="0"/>
              <a:buChar char="•"/>
            </a:pPr>
            <a:r>
              <a:rPr lang="en-US"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Game creation</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capability to </a:t>
            </a:r>
            <a:r>
              <a:rPr lang="en-US"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make your computer completely unresponsive </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no matter how powerful it is</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Probably a whole bunch of other stuff that I forgot or still don’t know about</a:t>
            </a:r>
          </a:p>
          <a:p>
            <a:endPar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endParaRPr>
          </a:p>
          <a:p>
            <a:endPar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endParaRPr>
          </a:p>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While all these functions are pretty awesome, today we are going to be focusing on Blender’s modeling and sculpting tools.</a:t>
            </a:r>
          </a:p>
        </p:txBody>
      </p:sp>
    </p:spTree>
    <p:extLst>
      <p:ext uri="{BB962C8B-B14F-4D97-AF65-F5344CB8AC3E}">
        <p14:creationId xmlns:p14="http://schemas.microsoft.com/office/powerpoint/2010/main" val="205843821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9275-D800-4366-B5A6-50D032C1C854}"/>
              </a:ext>
            </a:extLst>
          </p:cNvPr>
          <p:cNvSpPr>
            <a:spLocks noGrp="1"/>
          </p:cNvSpPr>
          <p:nvPr>
            <p:ph type="title"/>
          </p:nvPr>
        </p:nvSpPr>
        <p:spPr/>
        <p:txBody>
          <a:bodyPr/>
          <a:lstStyle/>
          <a:p>
            <a:r>
              <a:rPr lang="en-US" dirty="0"/>
              <a:t>Inset</a:t>
            </a:r>
          </a:p>
        </p:txBody>
      </p:sp>
      <p:grpSp>
        <p:nvGrpSpPr>
          <p:cNvPr id="36" name="Group 35">
            <a:extLst>
              <a:ext uri="{FF2B5EF4-FFF2-40B4-BE49-F238E27FC236}">
                <a16:creationId xmlns:a16="http://schemas.microsoft.com/office/drawing/2014/main" id="{6B47B2CF-CF64-4932-9E02-419B9C9F1C87}"/>
              </a:ext>
            </a:extLst>
          </p:cNvPr>
          <p:cNvGrpSpPr/>
          <p:nvPr/>
        </p:nvGrpSpPr>
        <p:grpSpPr>
          <a:xfrm>
            <a:off x="2631217" y="3115447"/>
            <a:ext cx="6929566" cy="2324100"/>
            <a:chOff x="2558621" y="3115447"/>
            <a:chExt cx="6929566" cy="2324100"/>
          </a:xfrm>
        </p:grpSpPr>
        <p:sp>
          <p:nvSpPr>
            <p:cNvPr id="5" name="Arrow: Right 4">
              <a:extLst>
                <a:ext uri="{FF2B5EF4-FFF2-40B4-BE49-F238E27FC236}">
                  <a16:creationId xmlns:a16="http://schemas.microsoft.com/office/drawing/2014/main" id="{D0B9A249-0D56-4840-94F5-6C769A253999}"/>
                </a:ext>
              </a:extLst>
            </p:cNvPr>
            <p:cNvSpPr/>
            <p:nvPr/>
          </p:nvSpPr>
          <p:spPr>
            <a:xfrm>
              <a:off x="5337604" y="3900557"/>
              <a:ext cx="1447800" cy="523220"/>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95EF683-9511-4A75-840F-4BCF08D9D476}"/>
                </a:ext>
              </a:extLst>
            </p:cNvPr>
            <p:cNvPicPr>
              <a:picLocks noChangeAspect="1"/>
            </p:cNvPicPr>
            <p:nvPr/>
          </p:nvPicPr>
          <p:blipFill>
            <a:blip r:embed="rId2"/>
            <a:stretch>
              <a:fillRect/>
            </a:stretch>
          </p:blipFill>
          <p:spPr>
            <a:xfrm>
              <a:off x="2558621" y="3115447"/>
              <a:ext cx="2000250" cy="2324100"/>
            </a:xfrm>
            <a:prstGeom prst="rect">
              <a:avLst/>
            </a:prstGeom>
          </p:spPr>
        </p:pic>
        <p:pic>
          <p:nvPicPr>
            <p:cNvPr id="7" name="Picture 6">
              <a:extLst>
                <a:ext uri="{FF2B5EF4-FFF2-40B4-BE49-F238E27FC236}">
                  <a16:creationId xmlns:a16="http://schemas.microsoft.com/office/drawing/2014/main" id="{CAB6944A-AD8F-47D8-BF74-47CBFDADD79D}"/>
                </a:ext>
              </a:extLst>
            </p:cNvPr>
            <p:cNvPicPr>
              <a:picLocks noChangeAspect="1"/>
            </p:cNvPicPr>
            <p:nvPr/>
          </p:nvPicPr>
          <p:blipFill>
            <a:blip r:embed="rId3"/>
            <a:stretch>
              <a:fillRect/>
            </a:stretch>
          </p:blipFill>
          <p:spPr>
            <a:xfrm>
              <a:off x="7564137" y="3139131"/>
              <a:ext cx="1924050" cy="2286000"/>
            </a:xfrm>
            <a:prstGeom prst="rect">
              <a:avLst/>
            </a:prstGeom>
          </p:spPr>
        </p:pic>
      </p:grpSp>
      <p:grpSp>
        <p:nvGrpSpPr>
          <p:cNvPr id="8" name="Group 7">
            <a:extLst>
              <a:ext uri="{FF2B5EF4-FFF2-40B4-BE49-F238E27FC236}">
                <a16:creationId xmlns:a16="http://schemas.microsoft.com/office/drawing/2014/main" id="{EB64F6C6-3F03-480E-8C0D-0DB056EA5108}"/>
              </a:ext>
            </a:extLst>
          </p:cNvPr>
          <p:cNvGrpSpPr/>
          <p:nvPr/>
        </p:nvGrpSpPr>
        <p:grpSpPr>
          <a:xfrm>
            <a:off x="2149890" y="2195255"/>
            <a:ext cx="2408981" cy="534691"/>
            <a:chOff x="1451833" y="3583063"/>
            <a:chExt cx="2408981" cy="534691"/>
          </a:xfrm>
        </p:grpSpPr>
        <p:sp>
          <p:nvSpPr>
            <p:cNvPr id="9" name="Rectangle: Rounded Corners 8">
              <a:extLst>
                <a:ext uri="{FF2B5EF4-FFF2-40B4-BE49-F238E27FC236}">
                  <a16:creationId xmlns:a16="http://schemas.microsoft.com/office/drawing/2014/main" id="{1A59D50B-28BD-4D84-84AD-91049144418D}"/>
                </a:ext>
              </a:extLst>
            </p:cNvPr>
            <p:cNvSpPr/>
            <p:nvPr/>
          </p:nvSpPr>
          <p:spPr>
            <a:xfrm>
              <a:off x="1451833" y="3583063"/>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10" name="TextBox 9">
              <a:extLst>
                <a:ext uri="{FF2B5EF4-FFF2-40B4-BE49-F238E27FC236}">
                  <a16:creationId xmlns:a16="http://schemas.microsoft.com/office/drawing/2014/main" id="{29E779AC-BBA9-411B-B3ED-004234AE21FA}"/>
                </a:ext>
              </a:extLst>
            </p:cNvPr>
            <p:cNvSpPr txBox="1"/>
            <p:nvPr/>
          </p:nvSpPr>
          <p:spPr>
            <a:xfrm>
              <a:off x="2384665" y="3588798"/>
              <a:ext cx="1476149"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Inset</a:t>
              </a:r>
            </a:p>
          </p:txBody>
        </p:sp>
      </p:grpSp>
      <p:grpSp>
        <p:nvGrpSpPr>
          <p:cNvPr id="20" name="Group 19">
            <a:extLst>
              <a:ext uri="{FF2B5EF4-FFF2-40B4-BE49-F238E27FC236}">
                <a16:creationId xmlns:a16="http://schemas.microsoft.com/office/drawing/2014/main" id="{CB339EB0-2E23-4418-A407-B762B8955022}"/>
              </a:ext>
            </a:extLst>
          </p:cNvPr>
          <p:cNvGrpSpPr/>
          <p:nvPr/>
        </p:nvGrpSpPr>
        <p:grpSpPr>
          <a:xfrm>
            <a:off x="7484183" y="2121221"/>
            <a:ext cx="438718" cy="694208"/>
            <a:chOff x="10401300" y="3802708"/>
            <a:chExt cx="643040" cy="1017517"/>
          </a:xfrm>
        </p:grpSpPr>
        <p:sp>
          <p:nvSpPr>
            <p:cNvPr id="21" name="Freeform: Shape 20">
              <a:extLst>
                <a:ext uri="{FF2B5EF4-FFF2-40B4-BE49-F238E27FC236}">
                  <a16:creationId xmlns:a16="http://schemas.microsoft.com/office/drawing/2014/main" id="{27818942-4AA7-42C7-B035-AA1DE4E56FDB}"/>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83AAF2ED-50CA-43E5-BF53-CFB3C36B4DC1}"/>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8A01D8C8-CD31-4DFB-94A7-7AD902019043}"/>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F1F45BE-7CC3-472B-A26F-FD40D0A0040C}"/>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08628057-634A-45C4-9844-9F746DEBC459}"/>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B3FB0BF2-1594-4A2B-BE6E-4BC26B6859CF}"/>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4BF4176-7625-483B-B817-4FA2E162D513}"/>
              </a:ext>
            </a:extLst>
          </p:cNvPr>
          <p:cNvSpPr txBox="1"/>
          <p:nvPr/>
        </p:nvSpPr>
        <p:spPr>
          <a:xfrm>
            <a:off x="8279143" y="2191812"/>
            <a:ext cx="1762967"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Confirm</a:t>
            </a:r>
          </a:p>
        </p:txBody>
      </p:sp>
      <p:grpSp>
        <p:nvGrpSpPr>
          <p:cNvPr id="28" name="Group 27">
            <a:extLst>
              <a:ext uri="{FF2B5EF4-FFF2-40B4-BE49-F238E27FC236}">
                <a16:creationId xmlns:a16="http://schemas.microsoft.com/office/drawing/2014/main" id="{686C565F-3781-46EC-B78B-09275E0229EA}"/>
              </a:ext>
            </a:extLst>
          </p:cNvPr>
          <p:cNvGrpSpPr/>
          <p:nvPr/>
        </p:nvGrpSpPr>
        <p:grpSpPr>
          <a:xfrm>
            <a:off x="5946906" y="2123230"/>
            <a:ext cx="437934" cy="693926"/>
            <a:chOff x="5877425" y="1785662"/>
            <a:chExt cx="437934" cy="693926"/>
          </a:xfrm>
        </p:grpSpPr>
        <p:sp>
          <p:nvSpPr>
            <p:cNvPr id="29" name="Rectangle: Rounded Corners 28">
              <a:extLst>
                <a:ext uri="{FF2B5EF4-FFF2-40B4-BE49-F238E27FC236}">
                  <a16:creationId xmlns:a16="http://schemas.microsoft.com/office/drawing/2014/main" id="{E6DA1212-E003-4218-A6C5-0A858695BC55}"/>
                </a:ext>
              </a:extLst>
            </p:cNvPr>
            <p:cNvSpPr/>
            <p:nvPr/>
          </p:nvSpPr>
          <p:spPr>
            <a:xfrm>
              <a:off x="5877425" y="1785662"/>
              <a:ext cx="423125" cy="693926"/>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c 29">
              <a:extLst>
                <a:ext uri="{FF2B5EF4-FFF2-40B4-BE49-F238E27FC236}">
                  <a16:creationId xmlns:a16="http://schemas.microsoft.com/office/drawing/2014/main" id="{95077036-F357-477F-96EB-D30E8F7932D6}"/>
                </a:ext>
              </a:extLst>
            </p:cNvPr>
            <p:cNvSpPr/>
            <p:nvPr/>
          </p:nvSpPr>
          <p:spPr>
            <a:xfrm rot="10800000" flipV="1">
              <a:off x="5877425" y="2054823"/>
              <a:ext cx="437934" cy="76162"/>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6857332-7882-4C82-9E3B-06637D467E25}"/>
                </a:ext>
              </a:extLst>
            </p:cNvPr>
            <p:cNvCxnSpPr>
              <a:cxnSpLocks/>
            </p:cNvCxnSpPr>
            <p:nvPr/>
          </p:nvCxnSpPr>
          <p:spPr>
            <a:xfrm>
              <a:off x="6088988" y="1996835"/>
              <a:ext cx="0" cy="597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8243FA86-66F5-46BA-83DC-F6E7AA5D3921}"/>
                </a:ext>
              </a:extLst>
            </p:cNvPr>
            <p:cNvSpPr/>
            <p:nvPr/>
          </p:nvSpPr>
          <p:spPr>
            <a:xfrm>
              <a:off x="6049056" y="1845376"/>
              <a:ext cx="79864" cy="149734"/>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A172D59-EAB7-44F7-BFDC-3B505F9516A1}"/>
                </a:ext>
              </a:extLst>
            </p:cNvPr>
            <p:cNvCxnSpPr>
              <a:cxnSpLocks/>
            </p:cNvCxnSpPr>
            <p:nvPr/>
          </p:nvCxnSpPr>
          <p:spPr>
            <a:xfrm>
              <a:off x="6088988" y="1787389"/>
              <a:ext cx="0" cy="597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Arrow: Right 33">
            <a:extLst>
              <a:ext uri="{FF2B5EF4-FFF2-40B4-BE49-F238E27FC236}">
                <a16:creationId xmlns:a16="http://schemas.microsoft.com/office/drawing/2014/main" id="{00E2F179-840D-4ADB-A9D2-999F368B5227}"/>
              </a:ext>
            </a:extLst>
          </p:cNvPr>
          <p:cNvSpPr/>
          <p:nvPr/>
        </p:nvSpPr>
        <p:spPr>
          <a:xfrm rot="10800000">
            <a:off x="5450988" y="2291299"/>
            <a:ext cx="375953" cy="298552"/>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6473865-4061-4265-AD83-506C5DB09677}"/>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0440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FC234-6E26-4FFA-BB35-64D105FF3B68}"/>
              </a:ext>
            </a:extLst>
          </p:cNvPr>
          <p:cNvSpPr>
            <a:spLocks noGrp="1"/>
          </p:cNvSpPr>
          <p:nvPr>
            <p:ph type="title"/>
          </p:nvPr>
        </p:nvSpPr>
        <p:spPr/>
        <p:txBody>
          <a:bodyPr/>
          <a:lstStyle/>
          <a:p>
            <a:r>
              <a:rPr lang="en-US" dirty="0"/>
              <a:t>Bevel</a:t>
            </a:r>
          </a:p>
        </p:txBody>
      </p:sp>
      <p:sp>
        <p:nvSpPr>
          <p:cNvPr id="23" name="Rectangle: Rounded Corners 22">
            <a:extLst>
              <a:ext uri="{FF2B5EF4-FFF2-40B4-BE49-F238E27FC236}">
                <a16:creationId xmlns:a16="http://schemas.microsoft.com/office/drawing/2014/main" id="{438129D9-0D2C-4278-92F7-E4BED86D5332}"/>
              </a:ext>
            </a:extLst>
          </p:cNvPr>
          <p:cNvSpPr/>
          <p:nvPr/>
        </p:nvSpPr>
        <p:spPr>
          <a:xfrm>
            <a:off x="2951715" y="2189378"/>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4" name="TextBox 23">
            <a:extLst>
              <a:ext uri="{FF2B5EF4-FFF2-40B4-BE49-F238E27FC236}">
                <a16:creationId xmlns:a16="http://schemas.microsoft.com/office/drawing/2014/main" id="{7124E666-41D6-43EE-A4D7-ACFA27758C14}"/>
              </a:ext>
            </a:extLst>
          </p:cNvPr>
          <p:cNvSpPr txBox="1"/>
          <p:nvPr/>
        </p:nvSpPr>
        <p:spPr>
          <a:xfrm>
            <a:off x="3884548" y="2195113"/>
            <a:ext cx="1123424"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Bevel</a:t>
            </a:r>
          </a:p>
        </p:txBody>
      </p:sp>
      <p:grpSp>
        <p:nvGrpSpPr>
          <p:cNvPr id="8" name="Group 7">
            <a:extLst>
              <a:ext uri="{FF2B5EF4-FFF2-40B4-BE49-F238E27FC236}">
                <a16:creationId xmlns:a16="http://schemas.microsoft.com/office/drawing/2014/main" id="{618EF8C7-53AE-4D43-B913-C3E7A4AA93CB}"/>
              </a:ext>
            </a:extLst>
          </p:cNvPr>
          <p:cNvGrpSpPr/>
          <p:nvPr/>
        </p:nvGrpSpPr>
        <p:grpSpPr>
          <a:xfrm>
            <a:off x="7484183" y="2121221"/>
            <a:ext cx="438718" cy="694208"/>
            <a:chOff x="10401300" y="3802708"/>
            <a:chExt cx="643040" cy="1017517"/>
          </a:xfrm>
        </p:grpSpPr>
        <p:sp>
          <p:nvSpPr>
            <p:cNvPr id="17" name="Freeform: Shape 16">
              <a:extLst>
                <a:ext uri="{FF2B5EF4-FFF2-40B4-BE49-F238E27FC236}">
                  <a16:creationId xmlns:a16="http://schemas.microsoft.com/office/drawing/2014/main" id="{BE1BDE47-44DA-4FEB-A8D2-C3F2015FFD1D}"/>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BF05A94-82F0-4140-8348-21518614FB51}"/>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E232A1A9-2946-4BC3-A997-776E58E2F522}"/>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309CCDB-DD76-4C00-BF07-03C4FC16B058}"/>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8E23342-D939-43B5-A0F1-13F09AB12E02}"/>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030AF31B-4456-4A55-8789-4A4769C9DF37}"/>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4F3C06CE-D92F-4011-895C-4D0779A664F4}"/>
              </a:ext>
            </a:extLst>
          </p:cNvPr>
          <p:cNvSpPr txBox="1"/>
          <p:nvPr/>
        </p:nvSpPr>
        <p:spPr>
          <a:xfrm>
            <a:off x="8279143" y="2191812"/>
            <a:ext cx="1762967"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Confirm</a:t>
            </a:r>
          </a:p>
        </p:txBody>
      </p:sp>
      <p:grpSp>
        <p:nvGrpSpPr>
          <p:cNvPr id="10" name="Group 9">
            <a:extLst>
              <a:ext uri="{FF2B5EF4-FFF2-40B4-BE49-F238E27FC236}">
                <a16:creationId xmlns:a16="http://schemas.microsoft.com/office/drawing/2014/main" id="{B5855270-7F52-4F82-99E1-DC09AFD528DB}"/>
              </a:ext>
            </a:extLst>
          </p:cNvPr>
          <p:cNvGrpSpPr/>
          <p:nvPr/>
        </p:nvGrpSpPr>
        <p:grpSpPr>
          <a:xfrm>
            <a:off x="5946906" y="2123230"/>
            <a:ext cx="437934" cy="693926"/>
            <a:chOff x="5877425" y="1785662"/>
            <a:chExt cx="437934" cy="693926"/>
          </a:xfrm>
        </p:grpSpPr>
        <p:sp>
          <p:nvSpPr>
            <p:cNvPr id="12" name="Rectangle: Rounded Corners 11">
              <a:extLst>
                <a:ext uri="{FF2B5EF4-FFF2-40B4-BE49-F238E27FC236}">
                  <a16:creationId xmlns:a16="http://schemas.microsoft.com/office/drawing/2014/main" id="{0153F374-FAE3-4E70-8154-F442E87A29BF}"/>
                </a:ext>
              </a:extLst>
            </p:cNvPr>
            <p:cNvSpPr/>
            <p:nvPr/>
          </p:nvSpPr>
          <p:spPr>
            <a:xfrm>
              <a:off x="5877425" y="1785662"/>
              <a:ext cx="423125" cy="693926"/>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FF565CDB-E089-4BAA-982F-A30C083AEB0F}"/>
                </a:ext>
              </a:extLst>
            </p:cNvPr>
            <p:cNvSpPr/>
            <p:nvPr/>
          </p:nvSpPr>
          <p:spPr>
            <a:xfrm rot="10800000" flipV="1">
              <a:off x="5877425" y="2054823"/>
              <a:ext cx="437934" cy="76162"/>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CA32883-B553-4B65-B482-C82F310ECAC3}"/>
                </a:ext>
              </a:extLst>
            </p:cNvPr>
            <p:cNvCxnSpPr>
              <a:cxnSpLocks/>
            </p:cNvCxnSpPr>
            <p:nvPr/>
          </p:nvCxnSpPr>
          <p:spPr>
            <a:xfrm>
              <a:off x="6088988" y="1996835"/>
              <a:ext cx="0" cy="597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2D6CEF3-8EE3-451E-B183-D1153236B7A4}"/>
                </a:ext>
              </a:extLst>
            </p:cNvPr>
            <p:cNvSpPr/>
            <p:nvPr/>
          </p:nvSpPr>
          <p:spPr>
            <a:xfrm>
              <a:off x="6049056" y="1845376"/>
              <a:ext cx="79864" cy="149734"/>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FAEF012-9A5C-463C-A8E1-FC4128BFF7FF}"/>
                </a:ext>
              </a:extLst>
            </p:cNvPr>
            <p:cNvCxnSpPr>
              <a:cxnSpLocks/>
            </p:cNvCxnSpPr>
            <p:nvPr/>
          </p:nvCxnSpPr>
          <p:spPr>
            <a:xfrm>
              <a:off x="6088988" y="1787389"/>
              <a:ext cx="0" cy="5971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Arrow: Right 10">
            <a:extLst>
              <a:ext uri="{FF2B5EF4-FFF2-40B4-BE49-F238E27FC236}">
                <a16:creationId xmlns:a16="http://schemas.microsoft.com/office/drawing/2014/main" id="{84076A6A-32DB-4BDD-B157-2B5D8169FEAA}"/>
              </a:ext>
            </a:extLst>
          </p:cNvPr>
          <p:cNvSpPr/>
          <p:nvPr/>
        </p:nvSpPr>
        <p:spPr>
          <a:xfrm rot="10800000">
            <a:off x="5450988" y="2291299"/>
            <a:ext cx="375953" cy="298552"/>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100939F-3A79-47D6-B3F7-30A828D4BDB6}"/>
              </a:ext>
            </a:extLst>
          </p:cNvPr>
          <p:cNvSpPr/>
          <p:nvPr/>
        </p:nvSpPr>
        <p:spPr>
          <a:xfrm>
            <a:off x="1381263" y="2199480"/>
            <a:ext cx="1017214"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a:t>
            </a:r>
          </a:p>
        </p:txBody>
      </p:sp>
      <p:sp>
        <p:nvSpPr>
          <p:cNvPr id="26" name="TextBox 25">
            <a:extLst>
              <a:ext uri="{FF2B5EF4-FFF2-40B4-BE49-F238E27FC236}">
                <a16:creationId xmlns:a16="http://schemas.microsoft.com/office/drawing/2014/main" id="{05859300-6450-4FD1-80F8-32ABB0352EA7}"/>
              </a:ext>
            </a:extLst>
          </p:cNvPr>
          <p:cNvSpPr txBox="1"/>
          <p:nvPr/>
        </p:nvSpPr>
        <p:spPr>
          <a:xfrm>
            <a:off x="2454441" y="2199480"/>
            <a:ext cx="443422"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grpSp>
        <p:nvGrpSpPr>
          <p:cNvPr id="29" name="Group 28">
            <a:extLst>
              <a:ext uri="{FF2B5EF4-FFF2-40B4-BE49-F238E27FC236}">
                <a16:creationId xmlns:a16="http://schemas.microsoft.com/office/drawing/2014/main" id="{C155EE71-FDCD-4528-AD04-41988935FB55}"/>
              </a:ext>
            </a:extLst>
          </p:cNvPr>
          <p:cNvGrpSpPr/>
          <p:nvPr/>
        </p:nvGrpSpPr>
        <p:grpSpPr>
          <a:xfrm>
            <a:off x="2761817" y="3009642"/>
            <a:ext cx="6873168" cy="2305050"/>
            <a:chOff x="2691595" y="3009642"/>
            <a:chExt cx="6873168" cy="2305050"/>
          </a:xfrm>
        </p:grpSpPr>
        <p:pic>
          <p:nvPicPr>
            <p:cNvPr id="27" name="Picture 26">
              <a:extLst>
                <a:ext uri="{FF2B5EF4-FFF2-40B4-BE49-F238E27FC236}">
                  <a16:creationId xmlns:a16="http://schemas.microsoft.com/office/drawing/2014/main" id="{980E01D5-8D45-488A-B771-267659EB75E0}"/>
                </a:ext>
              </a:extLst>
            </p:cNvPr>
            <p:cNvPicPr>
              <a:picLocks noChangeAspect="1"/>
            </p:cNvPicPr>
            <p:nvPr/>
          </p:nvPicPr>
          <p:blipFill>
            <a:blip r:embed="rId2"/>
            <a:stretch>
              <a:fillRect/>
            </a:stretch>
          </p:blipFill>
          <p:spPr>
            <a:xfrm>
              <a:off x="2691595" y="3009642"/>
              <a:ext cx="1895475" cy="2305050"/>
            </a:xfrm>
            <a:prstGeom prst="rect">
              <a:avLst/>
            </a:prstGeom>
          </p:spPr>
        </p:pic>
        <p:pic>
          <p:nvPicPr>
            <p:cNvPr id="28" name="Picture 27">
              <a:extLst>
                <a:ext uri="{FF2B5EF4-FFF2-40B4-BE49-F238E27FC236}">
                  <a16:creationId xmlns:a16="http://schemas.microsoft.com/office/drawing/2014/main" id="{880A1024-3165-4FA6-AD07-32C91CD1CF88}"/>
                </a:ext>
              </a:extLst>
            </p:cNvPr>
            <p:cNvPicPr>
              <a:picLocks noChangeAspect="1"/>
            </p:cNvPicPr>
            <p:nvPr/>
          </p:nvPicPr>
          <p:blipFill>
            <a:blip r:embed="rId3"/>
            <a:stretch>
              <a:fillRect/>
            </a:stretch>
          </p:blipFill>
          <p:spPr>
            <a:xfrm>
              <a:off x="7535938" y="3081079"/>
              <a:ext cx="2028825" cy="2162175"/>
            </a:xfrm>
            <a:prstGeom prst="rect">
              <a:avLst/>
            </a:prstGeom>
          </p:spPr>
        </p:pic>
      </p:grpSp>
      <p:sp>
        <p:nvSpPr>
          <p:cNvPr id="31" name="Arrow: Right 30">
            <a:extLst>
              <a:ext uri="{FF2B5EF4-FFF2-40B4-BE49-F238E27FC236}">
                <a16:creationId xmlns:a16="http://schemas.microsoft.com/office/drawing/2014/main" id="{12799BED-AF85-47AC-B368-29AD964AB9C4}"/>
              </a:ext>
            </a:extLst>
          </p:cNvPr>
          <p:cNvSpPr/>
          <p:nvPr/>
        </p:nvSpPr>
        <p:spPr>
          <a:xfrm>
            <a:off x="5410200" y="3900557"/>
            <a:ext cx="1447800" cy="523220"/>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7F1F1549-EDC9-4DC0-9AC5-9D02E238CFA0}"/>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76629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76EE-9F77-44D8-B089-541DD8728032}"/>
              </a:ext>
            </a:extLst>
          </p:cNvPr>
          <p:cNvSpPr>
            <a:spLocks noGrp="1"/>
          </p:cNvSpPr>
          <p:nvPr>
            <p:ph type="title"/>
          </p:nvPr>
        </p:nvSpPr>
        <p:spPr/>
        <p:txBody>
          <a:bodyPr/>
          <a:lstStyle/>
          <a:p>
            <a:r>
              <a:rPr lang="en-US" dirty="0"/>
              <a:t>The Knife tool</a:t>
            </a:r>
          </a:p>
        </p:txBody>
      </p:sp>
      <p:grpSp>
        <p:nvGrpSpPr>
          <p:cNvPr id="4" name="Group 3">
            <a:extLst>
              <a:ext uri="{FF2B5EF4-FFF2-40B4-BE49-F238E27FC236}">
                <a16:creationId xmlns:a16="http://schemas.microsoft.com/office/drawing/2014/main" id="{151E46C6-D624-434C-847D-43FBA79D9259}"/>
              </a:ext>
            </a:extLst>
          </p:cNvPr>
          <p:cNvGrpSpPr/>
          <p:nvPr/>
        </p:nvGrpSpPr>
        <p:grpSpPr>
          <a:xfrm>
            <a:off x="1662850" y="1588110"/>
            <a:ext cx="4433150" cy="534691"/>
            <a:chOff x="1451833" y="3583063"/>
            <a:chExt cx="4433150" cy="534691"/>
          </a:xfrm>
        </p:grpSpPr>
        <p:sp>
          <p:nvSpPr>
            <p:cNvPr id="5" name="Rectangle: Rounded Corners 4">
              <a:extLst>
                <a:ext uri="{FF2B5EF4-FFF2-40B4-BE49-F238E27FC236}">
                  <a16:creationId xmlns:a16="http://schemas.microsoft.com/office/drawing/2014/main" id="{137A534F-15A7-4D43-8591-E9EDC8C91DE9}"/>
                </a:ext>
              </a:extLst>
            </p:cNvPr>
            <p:cNvSpPr/>
            <p:nvPr/>
          </p:nvSpPr>
          <p:spPr>
            <a:xfrm>
              <a:off x="1451833" y="3583063"/>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p:txBody>
        </p:sp>
        <p:sp>
          <p:nvSpPr>
            <p:cNvPr id="6" name="TextBox 5">
              <a:extLst>
                <a:ext uri="{FF2B5EF4-FFF2-40B4-BE49-F238E27FC236}">
                  <a16:creationId xmlns:a16="http://schemas.microsoft.com/office/drawing/2014/main" id="{75F25231-9FDF-4F83-82B1-B517E585EA5F}"/>
                </a:ext>
              </a:extLst>
            </p:cNvPr>
            <p:cNvSpPr txBox="1"/>
            <p:nvPr/>
          </p:nvSpPr>
          <p:spPr>
            <a:xfrm>
              <a:off x="2384665" y="3588798"/>
              <a:ext cx="3500318"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Knife tool</a:t>
              </a:r>
            </a:p>
          </p:txBody>
        </p:sp>
      </p:grpSp>
      <p:grpSp>
        <p:nvGrpSpPr>
          <p:cNvPr id="12" name="Group 11">
            <a:extLst>
              <a:ext uri="{FF2B5EF4-FFF2-40B4-BE49-F238E27FC236}">
                <a16:creationId xmlns:a16="http://schemas.microsoft.com/office/drawing/2014/main" id="{7253BA5B-0957-44F7-86F9-5455A1BE0688}"/>
              </a:ext>
            </a:extLst>
          </p:cNvPr>
          <p:cNvGrpSpPr/>
          <p:nvPr/>
        </p:nvGrpSpPr>
        <p:grpSpPr>
          <a:xfrm>
            <a:off x="3152269" y="2731129"/>
            <a:ext cx="5887463" cy="2028825"/>
            <a:chOff x="2958729" y="2731129"/>
            <a:chExt cx="5887463" cy="2028825"/>
          </a:xfrm>
        </p:grpSpPr>
        <p:pic>
          <p:nvPicPr>
            <p:cNvPr id="9" name="Picture 8">
              <a:extLst>
                <a:ext uri="{FF2B5EF4-FFF2-40B4-BE49-F238E27FC236}">
                  <a16:creationId xmlns:a16="http://schemas.microsoft.com/office/drawing/2014/main" id="{5C6CF1B7-674D-494D-8087-81E529BC9C1C}"/>
                </a:ext>
              </a:extLst>
            </p:cNvPr>
            <p:cNvPicPr>
              <a:picLocks noChangeAspect="1"/>
            </p:cNvPicPr>
            <p:nvPr/>
          </p:nvPicPr>
          <p:blipFill>
            <a:blip r:embed="rId2"/>
            <a:stretch>
              <a:fillRect/>
            </a:stretch>
          </p:blipFill>
          <p:spPr>
            <a:xfrm>
              <a:off x="2958729" y="2731129"/>
              <a:ext cx="1819275" cy="2028825"/>
            </a:xfrm>
            <a:prstGeom prst="rect">
              <a:avLst/>
            </a:prstGeom>
          </p:spPr>
        </p:pic>
        <p:pic>
          <p:nvPicPr>
            <p:cNvPr id="10" name="Picture 9">
              <a:extLst>
                <a:ext uri="{FF2B5EF4-FFF2-40B4-BE49-F238E27FC236}">
                  <a16:creationId xmlns:a16="http://schemas.microsoft.com/office/drawing/2014/main" id="{A3141FFF-969D-4C1D-B49E-723EB8709ADD}"/>
                </a:ext>
              </a:extLst>
            </p:cNvPr>
            <p:cNvPicPr>
              <a:picLocks noChangeAspect="1"/>
            </p:cNvPicPr>
            <p:nvPr/>
          </p:nvPicPr>
          <p:blipFill>
            <a:blip r:embed="rId3"/>
            <a:stretch>
              <a:fillRect/>
            </a:stretch>
          </p:blipFill>
          <p:spPr>
            <a:xfrm>
              <a:off x="7217417" y="2783516"/>
              <a:ext cx="1628775" cy="1924050"/>
            </a:xfrm>
            <a:prstGeom prst="rect">
              <a:avLst/>
            </a:prstGeom>
          </p:spPr>
        </p:pic>
        <p:sp>
          <p:nvSpPr>
            <p:cNvPr id="11" name="Arrow: Right 10">
              <a:extLst>
                <a:ext uri="{FF2B5EF4-FFF2-40B4-BE49-F238E27FC236}">
                  <a16:creationId xmlns:a16="http://schemas.microsoft.com/office/drawing/2014/main" id="{632B541A-142E-477E-8795-74CE5C5C33D8}"/>
                </a:ext>
              </a:extLst>
            </p:cNvPr>
            <p:cNvSpPr/>
            <p:nvPr/>
          </p:nvSpPr>
          <p:spPr>
            <a:xfrm>
              <a:off x="5273810" y="3483931"/>
              <a:ext cx="1447800" cy="523220"/>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54C7A73-E09F-4818-9164-411CDBADBB54}"/>
              </a:ext>
            </a:extLst>
          </p:cNvPr>
          <p:cNvGrpSpPr/>
          <p:nvPr/>
        </p:nvGrpSpPr>
        <p:grpSpPr>
          <a:xfrm>
            <a:off x="2748845" y="5011477"/>
            <a:ext cx="643040" cy="1017517"/>
            <a:chOff x="10401300" y="3802708"/>
            <a:chExt cx="643040" cy="1017517"/>
          </a:xfrm>
        </p:grpSpPr>
        <p:sp>
          <p:nvSpPr>
            <p:cNvPr id="17" name="Freeform: Shape 16">
              <a:extLst>
                <a:ext uri="{FF2B5EF4-FFF2-40B4-BE49-F238E27FC236}">
                  <a16:creationId xmlns:a16="http://schemas.microsoft.com/office/drawing/2014/main" id="{A21764DC-E528-4423-BC74-FBCBF69E3A19}"/>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59191D8-8881-404B-8B54-99B38E6DC42C}"/>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EAE8FFBC-4E88-4DE9-9470-57716312D3C8}"/>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4CA68C9-41F6-41BE-A014-C498AA47E660}"/>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8D4712C-EA4A-4614-AF8F-E1C77C7DFCE6}"/>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75932A5-D720-433C-AEB0-8393AA6754D3}"/>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4602842-B5F7-494C-99BC-D9B13FF4A19F}"/>
              </a:ext>
            </a:extLst>
          </p:cNvPr>
          <p:cNvSpPr txBox="1"/>
          <p:nvPr/>
        </p:nvSpPr>
        <p:spPr>
          <a:xfrm>
            <a:off x="3703656" y="5257610"/>
            <a:ext cx="1919721"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New vertex</a:t>
            </a:r>
          </a:p>
        </p:txBody>
      </p:sp>
      <p:sp>
        <p:nvSpPr>
          <p:cNvPr id="16" name="Rectangle: Rounded Corners 15">
            <a:extLst>
              <a:ext uri="{FF2B5EF4-FFF2-40B4-BE49-F238E27FC236}">
                <a16:creationId xmlns:a16="http://schemas.microsoft.com/office/drawing/2014/main" id="{0CAA1E1B-7E62-428E-9676-4C85A27224E6}"/>
              </a:ext>
            </a:extLst>
          </p:cNvPr>
          <p:cNvSpPr/>
          <p:nvPr/>
        </p:nvSpPr>
        <p:spPr>
          <a:xfrm>
            <a:off x="6451096" y="5257610"/>
            <a:ext cx="1919721" cy="46166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sp>
        <p:nvSpPr>
          <p:cNvPr id="23" name="TextBox 22">
            <a:extLst>
              <a:ext uri="{FF2B5EF4-FFF2-40B4-BE49-F238E27FC236}">
                <a16:creationId xmlns:a16="http://schemas.microsoft.com/office/drawing/2014/main" id="{210850FE-71E8-458E-9DED-FB934B236F5A}"/>
              </a:ext>
            </a:extLst>
          </p:cNvPr>
          <p:cNvSpPr txBox="1"/>
          <p:nvPr/>
        </p:nvSpPr>
        <p:spPr>
          <a:xfrm>
            <a:off x="8682588" y="5257610"/>
            <a:ext cx="1919721"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Apply cuts</a:t>
            </a:r>
          </a:p>
        </p:txBody>
      </p:sp>
      <p:sp>
        <p:nvSpPr>
          <p:cNvPr id="25" name="Oval 24">
            <a:extLst>
              <a:ext uri="{FF2B5EF4-FFF2-40B4-BE49-F238E27FC236}">
                <a16:creationId xmlns:a16="http://schemas.microsoft.com/office/drawing/2014/main" id="{8F231E2A-BDD2-4086-B92E-1EA3FBFA94FD}"/>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33720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707E-E387-44C7-B793-2A201251EF37}"/>
              </a:ext>
            </a:extLst>
          </p:cNvPr>
          <p:cNvSpPr>
            <a:spLocks noGrp="1"/>
          </p:cNvSpPr>
          <p:nvPr>
            <p:ph type="title"/>
          </p:nvPr>
        </p:nvSpPr>
        <p:spPr>
          <a:xfrm>
            <a:off x="838200" y="136525"/>
            <a:ext cx="10515600" cy="1325563"/>
          </a:xfrm>
        </p:spPr>
        <p:txBody>
          <a:bodyPr/>
          <a:lstStyle/>
          <a:p>
            <a:r>
              <a:rPr lang="en-US" dirty="0"/>
              <a:t>Loop cuts</a:t>
            </a:r>
          </a:p>
        </p:txBody>
      </p:sp>
      <p:grpSp>
        <p:nvGrpSpPr>
          <p:cNvPr id="65" name="Group 64">
            <a:extLst>
              <a:ext uri="{FF2B5EF4-FFF2-40B4-BE49-F238E27FC236}">
                <a16:creationId xmlns:a16="http://schemas.microsoft.com/office/drawing/2014/main" id="{AF3CBB98-3306-484F-8834-E4E355691EF6}"/>
              </a:ext>
            </a:extLst>
          </p:cNvPr>
          <p:cNvGrpSpPr/>
          <p:nvPr/>
        </p:nvGrpSpPr>
        <p:grpSpPr>
          <a:xfrm>
            <a:off x="1268183" y="1217972"/>
            <a:ext cx="9655634" cy="2658742"/>
            <a:chOff x="1268183" y="1217972"/>
            <a:chExt cx="9655634" cy="2658742"/>
          </a:xfrm>
        </p:grpSpPr>
        <p:grpSp>
          <p:nvGrpSpPr>
            <p:cNvPr id="19" name="Group 18">
              <a:extLst>
                <a:ext uri="{FF2B5EF4-FFF2-40B4-BE49-F238E27FC236}">
                  <a16:creationId xmlns:a16="http://schemas.microsoft.com/office/drawing/2014/main" id="{8AAD9D5B-F678-486B-9975-4334C487F74D}"/>
                </a:ext>
              </a:extLst>
            </p:cNvPr>
            <p:cNvGrpSpPr/>
            <p:nvPr/>
          </p:nvGrpSpPr>
          <p:grpSpPr>
            <a:xfrm>
              <a:off x="1357047" y="1217972"/>
              <a:ext cx="3935393" cy="565100"/>
              <a:chOff x="1414819" y="1189375"/>
              <a:chExt cx="3935393" cy="565100"/>
            </a:xfrm>
          </p:grpSpPr>
          <p:sp>
            <p:nvSpPr>
              <p:cNvPr id="5" name="Rectangle: Rounded Corners 4">
                <a:extLst>
                  <a:ext uri="{FF2B5EF4-FFF2-40B4-BE49-F238E27FC236}">
                    <a16:creationId xmlns:a16="http://schemas.microsoft.com/office/drawing/2014/main" id="{7276BA78-3CD0-40F8-ADC8-72BAA17539F9}"/>
                  </a:ext>
                </a:extLst>
              </p:cNvPr>
              <p:cNvSpPr/>
              <p:nvPr/>
            </p:nvSpPr>
            <p:spPr>
              <a:xfrm>
                <a:off x="1414819" y="1189376"/>
                <a:ext cx="1017214"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a:t>
                </a:r>
              </a:p>
            </p:txBody>
          </p:sp>
          <p:sp>
            <p:nvSpPr>
              <p:cNvPr id="6" name="Rectangle: Rounded Corners 5">
                <a:extLst>
                  <a:ext uri="{FF2B5EF4-FFF2-40B4-BE49-F238E27FC236}">
                    <a16:creationId xmlns:a16="http://schemas.microsoft.com/office/drawing/2014/main" id="{FB3B3AF9-FC3E-494A-AC08-B13A0BFC8913}"/>
                  </a:ext>
                </a:extLst>
              </p:cNvPr>
              <p:cNvSpPr/>
              <p:nvPr/>
            </p:nvSpPr>
            <p:spPr>
              <a:xfrm>
                <a:off x="2955443" y="1189375"/>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7" name="TextBox 6">
                <a:extLst>
                  <a:ext uri="{FF2B5EF4-FFF2-40B4-BE49-F238E27FC236}">
                    <a16:creationId xmlns:a16="http://schemas.microsoft.com/office/drawing/2014/main" id="{CCE88794-6515-4C32-B516-116AFC677686}"/>
                  </a:ext>
                </a:extLst>
              </p:cNvPr>
              <p:cNvSpPr txBox="1"/>
              <p:nvPr/>
            </p:nvSpPr>
            <p:spPr>
              <a:xfrm>
                <a:off x="2512021" y="1189375"/>
                <a:ext cx="443422"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8" name="TextBox 7">
                <a:extLst>
                  <a:ext uri="{FF2B5EF4-FFF2-40B4-BE49-F238E27FC236}">
                    <a16:creationId xmlns:a16="http://schemas.microsoft.com/office/drawing/2014/main" id="{6B3BFB2C-AFC5-430B-AEA2-0785C9FDEFAA}"/>
                  </a:ext>
                </a:extLst>
              </p:cNvPr>
              <p:cNvSpPr txBox="1"/>
              <p:nvPr/>
            </p:nvSpPr>
            <p:spPr>
              <a:xfrm>
                <a:off x="3728207" y="1231255"/>
                <a:ext cx="1622005"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Loop cut</a:t>
                </a:r>
              </a:p>
            </p:txBody>
          </p:sp>
        </p:grpSp>
        <p:grpSp>
          <p:nvGrpSpPr>
            <p:cNvPr id="29" name="Group 28">
              <a:extLst>
                <a:ext uri="{FF2B5EF4-FFF2-40B4-BE49-F238E27FC236}">
                  <a16:creationId xmlns:a16="http://schemas.microsoft.com/office/drawing/2014/main" id="{F263AE2A-7905-4108-AEA1-9EEFA4AE09F1}"/>
                </a:ext>
              </a:extLst>
            </p:cNvPr>
            <p:cNvGrpSpPr/>
            <p:nvPr/>
          </p:nvGrpSpPr>
          <p:grpSpPr>
            <a:xfrm>
              <a:off x="1268183" y="2152689"/>
              <a:ext cx="9655634" cy="1724025"/>
              <a:chOff x="668843" y="2566986"/>
              <a:chExt cx="9655634" cy="1724025"/>
            </a:xfrm>
          </p:grpSpPr>
          <p:pic>
            <p:nvPicPr>
              <p:cNvPr id="21" name="Picture 20">
                <a:extLst>
                  <a:ext uri="{FF2B5EF4-FFF2-40B4-BE49-F238E27FC236}">
                    <a16:creationId xmlns:a16="http://schemas.microsoft.com/office/drawing/2014/main" id="{D7627CCD-E7EA-44C6-B0D2-AED8D298581C}"/>
                  </a:ext>
                </a:extLst>
              </p:cNvPr>
              <p:cNvPicPr>
                <a:picLocks noChangeAspect="1"/>
              </p:cNvPicPr>
              <p:nvPr/>
            </p:nvPicPr>
            <p:blipFill>
              <a:blip r:embed="rId2"/>
              <a:stretch>
                <a:fillRect/>
              </a:stretch>
            </p:blipFill>
            <p:spPr>
              <a:xfrm>
                <a:off x="4233160" y="2590798"/>
                <a:ext cx="1514475" cy="1676400"/>
              </a:xfrm>
              <a:prstGeom prst="rect">
                <a:avLst/>
              </a:prstGeom>
            </p:spPr>
          </p:pic>
          <p:pic>
            <p:nvPicPr>
              <p:cNvPr id="22" name="Picture 21">
                <a:extLst>
                  <a:ext uri="{FF2B5EF4-FFF2-40B4-BE49-F238E27FC236}">
                    <a16:creationId xmlns:a16="http://schemas.microsoft.com/office/drawing/2014/main" id="{F0997C93-5FB1-444C-8FE7-ADEF4A6F1CEC}"/>
                  </a:ext>
                </a:extLst>
              </p:cNvPr>
              <p:cNvPicPr>
                <a:picLocks noChangeAspect="1"/>
              </p:cNvPicPr>
              <p:nvPr/>
            </p:nvPicPr>
            <p:blipFill>
              <a:blip r:embed="rId3"/>
              <a:stretch>
                <a:fillRect/>
              </a:stretch>
            </p:blipFill>
            <p:spPr>
              <a:xfrm>
                <a:off x="6559681" y="2566986"/>
                <a:ext cx="1485900" cy="1724025"/>
              </a:xfrm>
              <a:prstGeom prst="rect">
                <a:avLst/>
              </a:prstGeom>
            </p:spPr>
          </p:pic>
          <p:pic>
            <p:nvPicPr>
              <p:cNvPr id="23" name="Picture 22">
                <a:extLst>
                  <a:ext uri="{FF2B5EF4-FFF2-40B4-BE49-F238E27FC236}">
                    <a16:creationId xmlns:a16="http://schemas.microsoft.com/office/drawing/2014/main" id="{458B3997-0671-4B14-9E92-600E4F846A1A}"/>
                  </a:ext>
                </a:extLst>
              </p:cNvPr>
              <p:cNvPicPr>
                <a:picLocks noChangeAspect="1"/>
              </p:cNvPicPr>
              <p:nvPr/>
            </p:nvPicPr>
            <p:blipFill>
              <a:blip r:embed="rId4"/>
              <a:stretch>
                <a:fillRect/>
              </a:stretch>
            </p:blipFill>
            <p:spPr>
              <a:xfrm>
                <a:off x="8857627" y="2576512"/>
                <a:ext cx="1466850" cy="1704975"/>
              </a:xfrm>
              <a:prstGeom prst="rect">
                <a:avLst/>
              </a:prstGeom>
            </p:spPr>
          </p:pic>
          <p:pic>
            <p:nvPicPr>
              <p:cNvPr id="25" name="Picture 24" descr="A close up of a device&#10;&#10;Description generated with high confidence">
                <a:extLst>
                  <a:ext uri="{FF2B5EF4-FFF2-40B4-BE49-F238E27FC236}">
                    <a16:creationId xmlns:a16="http://schemas.microsoft.com/office/drawing/2014/main" id="{BC06ADF7-D66B-4A85-B7D0-16879901B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7363" y="2883185"/>
                <a:ext cx="171474" cy="171474"/>
              </a:xfrm>
              <a:prstGeom prst="rect">
                <a:avLst/>
              </a:prstGeom>
            </p:spPr>
          </p:pic>
          <p:pic>
            <p:nvPicPr>
              <p:cNvPr id="26" name="Picture 25" descr="A close up of a device&#10;&#10;Description generated with high confidence">
                <a:extLst>
                  <a:ext uri="{FF2B5EF4-FFF2-40B4-BE49-F238E27FC236}">
                    <a16:creationId xmlns:a16="http://schemas.microsoft.com/office/drawing/2014/main" id="{61F5D84F-9F63-4E97-A95A-3F03371CED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8134" y="3386124"/>
                <a:ext cx="171474" cy="171474"/>
              </a:xfrm>
              <a:prstGeom prst="rect">
                <a:avLst/>
              </a:prstGeom>
            </p:spPr>
          </p:pic>
          <p:pic>
            <p:nvPicPr>
              <p:cNvPr id="27" name="Picture 26" descr="A close up of a device&#10;&#10;Description generated with high confidence">
                <a:extLst>
                  <a:ext uri="{FF2B5EF4-FFF2-40B4-BE49-F238E27FC236}">
                    <a16:creationId xmlns:a16="http://schemas.microsoft.com/office/drawing/2014/main" id="{5C24412D-B978-41C1-B46A-EDA5AD05BA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1052" y="3896664"/>
                <a:ext cx="171474" cy="171474"/>
              </a:xfrm>
              <a:prstGeom prst="rect">
                <a:avLst/>
              </a:prstGeom>
            </p:spPr>
          </p:pic>
          <p:sp>
            <p:nvSpPr>
              <p:cNvPr id="28" name="TextBox 27">
                <a:extLst>
                  <a:ext uri="{FF2B5EF4-FFF2-40B4-BE49-F238E27FC236}">
                    <a16:creationId xmlns:a16="http://schemas.microsoft.com/office/drawing/2014/main" id="{64C717CD-5C4D-4827-AAB6-D6CAF26D4552}"/>
                  </a:ext>
                </a:extLst>
              </p:cNvPr>
              <p:cNvSpPr txBox="1"/>
              <p:nvPr/>
            </p:nvSpPr>
            <p:spPr>
              <a:xfrm>
                <a:off x="668843" y="2921166"/>
                <a:ext cx="3331637"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Place the cursor next to the edge you want the loops to run across.</a:t>
                </a:r>
              </a:p>
            </p:txBody>
          </p:sp>
        </p:grpSp>
      </p:grpSp>
      <p:grpSp>
        <p:nvGrpSpPr>
          <p:cNvPr id="44" name="Group 43">
            <a:extLst>
              <a:ext uri="{FF2B5EF4-FFF2-40B4-BE49-F238E27FC236}">
                <a16:creationId xmlns:a16="http://schemas.microsoft.com/office/drawing/2014/main" id="{22958A2F-9313-4764-BBC7-AFD3BF9D634E}"/>
              </a:ext>
            </a:extLst>
          </p:cNvPr>
          <p:cNvGrpSpPr/>
          <p:nvPr/>
        </p:nvGrpSpPr>
        <p:grpSpPr>
          <a:xfrm>
            <a:off x="838200" y="4379880"/>
            <a:ext cx="5121106" cy="1771650"/>
            <a:chOff x="628663" y="4284486"/>
            <a:chExt cx="5121106" cy="1771650"/>
          </a:xfrm>
        </p:grpSpPr>
        <p:grpSp>
          <p:nvGrpSpPr>
            <p:cNvPr id="42" name="Group 41">
              <a:extLst>
                <a:ext uri="{FF2B5EF4-FFF2-40B4-BE49-F238E27FC236}">
                  <a16:creationId xmlns:a16="http://schemas.microsoft.com/office/drawing/2014/main" id="{5EBD8A96-C6F9-4B7C-9161-1BE0465F29B5}"/>
                </a:ext>
              </a:extLst>
            </p:cNvPr>
            <p:cNvGrpSpPr/>
            <p:nvPr/>
          </p:nvGrpSpPr>
          <p:grpSpPr>
            <a:xfrm>
              <a:off x="628663" y="4499345"/>
              <a:ext cx="641891" cy="1269433"/>
              <a:chOff x="1556860" y="3834093"/>
              <a:chExt cx="641891" cy="1269433"/>
            </a:xfrm>
          </p:grpSpPr>
          <p:grpSp>
            <p:nvGrpSpPr>
              <p:cNvPr id="32" name="Group 31">
                <a:extLst>
                  <a:ext uri="{FF2B5EF4-FFF2-40B4-BE49-F238E27FC236}">
                    <a16:creationId xmlns:a16="http://schemas.microsoft.com/office/drawing/2014/main" id="{48BF8C5B-4526-4794-BCF7-12C174FFCA84}"/>
                  </a:ext>
                </a:extLst>
              </p:cNvPr>
              <p:cNvGrpSpPr/>
              <p:nvPr/>
            </p:nvGrpSpPr>
            <p:grpSpPr>
              <a:xfrm>
                <a:off x="1556860" y="4086423"/>
                <a:ext cx="641891" cy="1017103"/>
                <a:chOff x="5143499" y="2943225"/>
                <a:chExt cx="1971675" cy="3124200"/>
              </a:xfrm>
            </p:grpSpPr>
            <p:sp>
              <p:nvSpPr>
                <p:cNvPr id="35" name="Rectangle: Rounded Corners 34">
                  <a:extLst>
                    <a:ext uri="{FF2B5EF4-FFF2-40B4-BE49-F238E27FC236}">
                      <a16:creationId xmlns:a16="http://schemas.microsoft.com/office/drawing/2014/main" id="{4917B7E0-E9D2-4C17-948D-16EDC9189A48}"/>
                    </a:ext>
                  </a:extLst>
                </p:cNvPr>
                <p:cNvSpPr/>
                <p:nvPr/>
              </p:nvSpPr>
              <p:spPr>
                <a:xfrm>
                  <a:off x="5143500" y="2943225"/>
                  <a:ext cx="1905000" cy="3124200"/>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c 35">
                  <a:extLst>
                    <a:ext uri="{FF2B5EF4-FFF2-40B4-BE49-F238E27FC236}">
                      <a16:creationId xmlns:a16="http://schemas.microsoft.com/office/drawing/2014/main" id="{E064E01C-35D0-4C68-B1F6-26C0582AF26E}"/>
                    </a:ext>
                  </a:extLst>
                </p:cNvPr>
                <p:cNvSpPr/>
                <p:nvPr/>
              </p:nvSpPr>
              <p:spPr>
                <a:xfrm rot="10800000" flipV="1">
                  <a:off x="5143499" y="4155043"/>
                  <a:ext cx="1971675" cy="342900"/>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8D661FD-541E-483B-A005-CDE23BFCB766}"/>
                    </a:ext>
                  </a:extLst>
                </p:cNvPr>
                <p:cNvCxnSpPr>
                  <a:cxnSpLocks/>
                </p:cNvCxnSpPr>
                <p:nvPr/>
              </p:nvCxnSpPr>
              <p:spPr>
                <a:xfrm>
                  <a:off x="6096000" y="3886200"/>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697DD05-27A0-4BBE-9BF7-5D8232A222E0}"/>
                    </a:ext>
                  </a:extLst>
                </p:cNvPr>
                <p:cNvSpPr/>
                <p:nvPr/>
              </p:nvSpPr>
              <p:spPr>
                <a:xfrm>
                  <a:off x="5916219" y="3212068"/>
                  <a:ext cx="359562" cy="674131"/>
                </a:xfrm>
                <a:prstGeom prst="roundRect">
                  <a:avLst>
                    <a:gd name="adj" fmla="val 50000"/>
                  </a:avLst>
                </a:prstGeom>
                <a:solidFill>
                  <a:srgbClr val="FFC69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105BD109-3367-4855-8A44-9BB000E866BE}"/>
                    </a:ext>
                  </a:extLst>
                </p:cNvPr>
                <p:cNvCxnSpPr>
                  <a:cxnSpLocks/>
                </p:cNvCxnSpPr>
                <p:nvPr/>
              </p:nvCxnSpPr>
              <p:spPr>
                <a:xfrm>
                  <a:off x="6096000" y="2943225"/>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Arrow: Down 32">
                <a:extLst>
                  <a:ext uri="{FF2B5EF4-FFF2-40B4-BE49-F238E27FC236}">
                    <a16:creationId xmlns:a16="http://schemas.microsoft.com/office/drawing/2014/main" id="{5A0B4D80-2853-4999-9226-34FCEDA69776}"/>
                  </a:ext>
                </a:extLst>
              </p:cNvPr>
              <p:cNvSpPr/>
              <p:nvPr/>
            </p:nvSpPr>
            <p:spPr>
              <a:xfrm>
                <a:off x="1776704" y="4508182"/>
                <a:ext cx="180495" cy="20482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180396C3-7E7B-4DA6-9782-0C5B8968DBD3}"/>
                  </a:ext>
                </a:extLst>
              </p:cNvPr>
              <p:cNvSpPr/>
              <p:nvPr/>
            </p:nvSpPr>
            <p:spPr>
              <a:xfrm rot="10800000">
                <a:off x="1776703" y="3834093"/>
                <a:ext cx="180495" cy="20482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0">
              <a:extLst>
                <a:ext uri="{FF2B5EF4-FFF2-40B4-BE49-F238E27FC236}">
                  <a16:creationId xmlns:a16="http://schemas.microsoft.com/office/drawing/2014/main" id="{FE01A770-580E-434B-9912-465E02D8EE9E}"/>
                </a:ext>
              </a:extLst>
            </p:cNvPr>
            <p:cNvPicPr>
              <a:picLocks noChangeAspect="1"/>
            </p:cNvPicPr>
            <p:nvPr/>
          </p:nvPicPr>
          <p:blipFill>
            <a:blip r:embed="rId6"/>
            <a:stretch>
              <a:fillRect/>
            </a:stretch>
          </p:blipFill>
          <p:spPr>
            <a:xfrm>
              <a:off x="3968594" y="4284486"/>
              <a:ext cx="1781175" cy="1771650"/>
            </a:xfrm>
            <a:prstGeom prst="rect">
              <a:avLst/>
            </a:prstGeom>
          </p:spPr>
        </p:pic>
        <p:sp>
          <p:nvSpPr>
            <p:cNvPr id="43" name="TextBox 42">
              <a:extLst>
                <a:ext uri="{FF2B5EF4-FFF2-40B4-BE49-F238E27FC236}">
                  <a16:creationId xmlns:a16="http://schemas.microsoft.com/office/drawing/2014/main" id="{1FCB08A1-A776-4F2A-A36D-3BC44590BF7A}"/>
                </a:ext>
              </a:extLst>
            </p:cNvPr>
            <p:cNvSpPr txBox="1"/>
            <p:nvPr/>
          </p:nvSpPr>
          <p:spPr>
            <a:xfrm>
              <a:off x="1369897" y="4665602"/>
              <a:ext cx="2655265"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Roll the mouse wheel a few times to select the number of loops.</a:t>
              </a:r>
            </a:p>
          </p:txBody>
        </p:sp>
      </p:grpSp>
      <p:grpSp>
        <p:nvGrpSpPr>
          <p:cNvPr id="64" name="Group 63">
            <a:extLst>
              <a:ext uri="{FF2B5EF4-FFF2-40B4-BE49-F238E27FC236}">
                <a16:creationId xmlns:a16="http://schemas.microsoft.com/office/drawing/2014/main" id="{2C03B538-3667-4521-9785-C4F7778EFD02}"/>
              </a:ext>
            </a:extLst>
          </p:cNvPr>
          <p:cNvGrpSpPr/>
          <p:nvPr/>
        </p:nvGrpSpPr>
        <p:grpSpPr>
          <a:xfrm>
            <a:off x="6190356" y="4354859"/>
            <a:ext cx="5582518" cy="2233612"/>
            <a:chOff x="6190356" y="4354859"/>
            <a:chExt cx="5582518" cy="2233612"/>
          </a:xfrm>
        </p:grpSpPr>
        <p:grpSp>
          <p:nvGrpSpPr>
            <p:cNvPr id="45" name="Group 44">
              <a:extLst>
                <a:ext uri="{FF2B5EF4-FFF2-40B4-BE49-F238E27FC236}">
                  <a16:creationId xmlns:a16="http://schemas.microsoft.com/office/drawing/2014/main" id="{ABB4C280-AC5B-41E8-AE87-BBB7D873B609}"/>
                </a:ext>
              </a:extLst>
            </p:cNvPr>
            <p:cNvGrpSpPr/>
            <p:nvPr/>
          </p:nvGrpSpPr>
          <p:grpSpPr>
            <a:xfrm>
              <a:off x="6190356" y="4756946"/>
              <a:ext cx="643040" cy="1017517"/>
              <a:chOff x="10401300" y="3802708"/>
              <a:chExt cx="643040" cy="1017517"/>
            </a:xfrm>
          </p:grpSpPr>
          <p:sp>
            <p:nvSpPr>
              <p:cNvPr id="46" name="Freeform: Shape 45">
                <a:extLst>
                  <a:ext uri="{FF2B5EF4-FFF2-40B4-BE49-F238E27FC236}">
                    <a16:creationId xmlns:a16="http://schemas.microsoft.com/office/drawing/2014/main" id="{BA2B2228-B7E0-4288-A71C-C3E2AF9F6257}"/>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45F03552-6BEE-4355-840F-CD53FA80EF14}"/>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c 47">
                <a:extLst>
                  <a:ext uri="{FF2B5EF4-FFF2-40B4-BE49-F238E27FC236}">
                    <a16:creationId xmlns:a16="http://schemas.microsoft.com/office/drawing/2014/main" id="{624ADF76-BEB4-41E3-9660-5AEF238BA496}"/>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099694E0-B8E8-4E7C-9108-8D1A7EB0E034}"/>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83805A90-0AFE-4C99-8018-3F2957243746}"/>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C2A8A3F-58DF-4B78-B93A-85E2791B17F9}"/>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574DC7FD-967B-43D4-8042-7EFE8AC2F5D1}"/>
                </a:ext>
              </a:extLst>
            </p:cNvPr>
            <p:cNvSpPr txBox="1"/>
            <p:nvPr/>
          </p:nvSpPr>
          <p:spPr>
            <a:xfrm>
              <a:off x="6838916" y="4733752"/>
              <a:ext cx="2655265"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Click twice to confirm, slide loops in between if desired.</a:t>
              </a:r>
            </a:p>
          </p:txBody>
        </p:sp>
        <p:pic>
          <p:nvPicPr>
            <p:cNvPr id="60" name="Picture 59">
              <a:extLst>
                <a:ext uri="{FF2B5EF4-FFF2-40B4-BE49-F238E27FC236}">
                  <a16:creationId xmlns:a16="http://schemas.microsoft.com/office/drawing/2014/main" id="{AA0669AB-42F6-438F-9B05-59FD6DBC8121}"/>
                </a:ext>
              </a:extLst>
            </p:cNvPr>
            <p:cNvPicPr>
              <a:picLocks noChangeAspect="1"/>
            </p:cNvPicPr>
            <p:nvPr/>
          </p:nvPicPr>
          <p:blipFill>
            <a:blip r:embed="rId7"/>
            <a:stretch>
              <a:fillRect/>
            </a:stretch>
          </p:blipFill>
          <p:spPr>
            <a:xfrm>
              <a:off x="9470668" y="4354859"/>
              <a:ext cx="1571625" cy="1685925"/>
            </a:xfrm>
            <a:prstGeom prst="rect">
              <a:avLst/>
            </a:prstGeom>
          </p:spPr>
        </p:pic>
        <p:pic>
          <p:nvPicPr>
            <p:cNvPr id="63" name="Picture 62">
              <a:extLst>
                <a:ext uri="{FF2B5EF4-FFF2-40B4-BE49-F238E27FC236}">
                  <a16:creationId xmlns:a16="http://schemas.microsoft.com/office/drawing/2014/main" id="{48642964-163B-4E7F-9551-EBD586CEEE16}"/>
                </a:ext>
              </a:extLst>
            </p:cNvPr>
            <p:cNvPicPr>
              <a:picLocks noChangeAspect="1"/>
            </p:cNvPicPr>
            <p:nvPr/>
          </p:nvPicPr>
          <p:blipFill>
            <a:blip r:embed="rId8"/>
            <a:stretch>
              <a:fillRect/>
            </a:stretch>
          </p:blipFill>
          <p:spPr>
            <a:xfrm>
              <a:off x="10810849" y="5493096"/>
              <a:ext cx="962025" cy="1095375"/>
            </a:xfrm>
            <a:prstGeom prst="rect">
              <a:avLst/>
            </a:prstGeom>
          </p:spPr>
        </p:pic>
      </p:grpSp>
      <p:sp>
        <p:nvSpPr>
          <p:cNvPr id="66" name="Oval 65">
            <a:extLst>
              <a:ext uri="{FF2B5EF4-FFF2-40B4-BE49-F238E27FC236}">
                <a16:creationId xmlns:a16="http://schemas.microsoft.com/office/drawing/2014/main" id="{086E92F6-3B5D-49C8-90A6-575339A3FCFB}"/>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54773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2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200"/>
                                        <p:tgtEl>
                                          <p:spTgt spid="6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2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25A9-CF54-49F7-B03B-4E0E944C8A39}"/>
              </a:ext>
            </a:extLst>
          </p:cNvPr>
          <p:cNvSpPr>
            <a:spLocks noGrp="1"/>
          </p:cNvSpPr>
          <p:nvPr>
            <p:ph type="title"/>
          </p:nvPr>
        </p:nvSpPr>
        <p:spPr/>
        <p:txBody>
          <a:bodyPr/>
          <a:lstStyle/>
          <a:p>
            <a:r>
              <a:rPr lang="en-US" dirty="0"/>
              <a:t>Subdivision</a:t>
            </a:r>
          </a:p>
        </p:txBody>
      </p:sp>
      <p:pic>
        <p:nvPicPr>
          <p:cNvPr id="3" name="Picture 2">
            <a:extLst>
              <a:ext uri="{FF2B5EF4-FFF2-40B4-BE49-F238E27FC236}">
                <a16:creationId xmlns:a16="http://schemas.microsoft.com/office/drawing/2014/main" id="{78AA7CC8-854E-411F-8876-44FF3AE9B3A8}"/>
              </a:ext>
            </a:extLst>
          </p:cNvPr>
          <p:cNvPicPr>
            <a:picLocks noChangeAspect="1"/>
          </p:cNvPicPr>
          <p:nvPr/>
        </p:nvPicPr>
        <p:blipFill>
          <a:blip r:embed="rId2"/>
          <a:stretch>
            <a:fillRect/>
          </a:stretch>
        </p:blipFill>
        <p:spPr>
          <a:xfrm>
            <a:off x="6930121" y="2448220"/>
            <a:ext cx="3743325" cy="1876425"/>
          </a:xfrm>
          <a:prstGeom prst="rect">
            <a:avLst/>
          </a:prstGeom>
        </p:spPr>
      </p:pic>
      <p:sp>
        <p:nvSpPr>
          <p:cNvPr id="6" name="TextBox 5">
            <a:extLst>
              <a:ext uri="{FF2B5EF4-FFF2-40B4-BE49-F238E27FC236}">
                <a16:creationId xmlns:a16="http://schemas.microsoft.com/office/drawing/2014/main" id="{D224942D-BAA9-487B-8083-21CAB5BB618B}"/>
              </a:ext>
            </a:extLst>
          </p:cNvPr>
          <p:cNvSpPr txBox="1"/>
          <p:nvPr/>
        </p:nvSpPr>
        <p:spPr>
          <a:xfrm>
            <a:off x="1518554" y="1236957"/>
            <a:ext cx="9154892" cy="830997"/>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Subdivision splits the selection up so there are more vertices. This allows you to have more detail in your object.</a:t>
            </a:r>
          </a:p>
        </p:txBody>
      </p:sp>
      <p:grpSp>
        <p:nvGrpSpPr>
          <p:cNvPr id="17" name="Group 16">
            <a:extLst>
              <a:ext uri="{FF2B5EF4-FFF2-40B4-BE49-F238E27FC236}">
                <a16:creationId xmlns:a16="http://schemas.microsoft.com/office/drawing/2014/main" id="{9EDD6103-08C4-4725-BD02-B599BCFC4089}"/>
              </a:ext>
            </a:extLst>
          </p:cNvPr>
          <p:cNvGrpSpPr/>
          <p:nvPr/>
        </p:nvGrpSpPr>
        <p:grpSpPr>
          <a:xfrm>
            <a:off x="1066188" y="3033150"/>
            <a:ext cx="641891" cy="1017103"/>
            <a:chOff x="839349" y="3110303"/>
            <a:chExt cx="641891" cy="1017103"/>
          </a:xfrm>
        </p:grpSpPr>
        <p:sp>
          <p:nvSpPr>
            <p:cNvPr id="11" name="Freeform: Shape 10">
              <a:extLst>
                <a:ext uri="{FF2B5EF4-FFF2-40B4-BE49-F238E27FC236}">
                  <a16:creationId xmlns:a16="http://schemas.microsoft.com/office/drawing/2014/main" id="{CAE6316E-2839-4610-BF0E-904AEF858FA0}"/>
                </a:ext>
              </a:extLst>
            </p:cNvPr>
            <p:cNvSpPr/>
            <p:nvPr/>
          </p:nvSpPr>
          <p:spPr>
            <a:xfrm flipH="1">
              <a:off x="1160293" y="3110303"/>
              <a:ext cx="294051"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9C86CFF-8194-43C0-8DE7-170843C1DA52}"/>
                </a:ext>
              </a:extLst>
            </p:cNvPr>
            <p:cNvSpPr/>
            <p:nvPr/>
          </p:nvSpPr>
          <p:spPr>
            <a:xfrm>
              <a:off x="839349" y="3110303"/>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243C9676-608D-43F6-9A67-B18712EF763D}"/>
                </a:ext>
              </a:extLst>
            </p:cNvPr>
            <p:cNvSpPr/>
            <p:nvPr/>
          </p:nvSpPr>
          <p:spPr>
            <a:xfrm rot="10800000" flipV="1">
              <a:off x="839349" y="3504818"/>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B219772-BF57-481F-8D66-DCE5169162AF}"/>
                </a:ext>
              </a:extLst>
            </p:cNvPr>
            <p:cNvCxnSpPr>
              <a:cxnSpLocks/>
            </p:cNvCxnSpPr>
            <p:nvPr/>
          </p:nvCxnSpPr>
          <p:spPr>
            <a:xfrm>
              <a:off x="1149442" y="3419824"/>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277AA88A-F0FA-40B6-A0DE-D0FE78F5BFAE}"/>
                </a:ext>
              </a:extLst>
            </p:cNvPr>
            <p:cNvSpPr/>
            <p:nvPr/>
          </p:nvSpPr>
          <p:spPr>
            <a:xfrm>
              <a:off x="1090913" y="3197827"/>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865C9A0-873A-4553-98F6-39B6755ACE9D}"/>
                </a:ext>
              </a:extLst>
            </p:cNvPr>
            <p:cNvCxnSpPr>
              <a:cxnSpLocks/>
            </p:cNvCxnSpPr>
            <p:nvPr/>
          </p:nvCxnSpPr>
          <p:spPr>
            <a:xfrm>
              <a:off x="1149442" y="311283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F8CB6FA-FB38-4C38-B1A5-AE754B27657C}"/>
              </a:ext>
            </a:extLst>
          </p:cNvPr>
          <p:cNvSpPr txBox="1"/>
          <p:nvPr/>
        </p:nvSpPr>
        <p:spPr>
          <a:xfrm>
            <a:off x="2114505" y="3067982"/>
            <a:ext cx="4713159" cy="830997"/>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Opens the vertex context menu.</a:t>
            </a:r>
          </a:p>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Subdivide is the first choice.</a:t>
            </a:r>
          </a:p>
        </p:txBody>
      </p:sp>
      <p:pic>
        <p:nvPicPr>
          <p:cNvPr id="30" name="Picture 29">
            <a:extLst>
              <a:ext uri="{FF2B5EF4-FFF2-40B4-BE49-F238E27FC236}">
                <a16:creationId xmlns:a16="http://schemas.microsoft.com/office/drawing/2014/main" id="{3554AB4A-EFDA-418F-B919-49711B7D9A2E}"/>
              </a:ext>
            </a:extLst>
          </p:cNvPr>
          <p:cNvPicPr>
            <a:picLocks noChangeAspect="1"/>
          </p:cNvPicPr>
          <p:nvPr/>
        </p:nvPicPr>
        <p:blipFill>
          <a:blip r:embed="rId3"/>
          <a:stretch>
            <a:fillRect/>
          </a:stretch>
        </p:blipFill>
        <p:spPr>
          <a:xfrm>
            <a:off x="5832301" y="4478043"/>
            <a:ext cx="1990725" cy="2057400"/>
          </a:xfrm>
          <a:prstGeom prst="rect">
            <a:avLst/>
          </a:prstGeom>
        </p:spPr>
      </p:pic>
      <p:sp>
        <p:nvSpPr>
          <p:cNvPr id="31" name="TextBox 30">
            <a:extLst>
              <a:ext uri="{FF2B5EF4-FFF2-40B4-BE49-F238E27FC236}">
                <a16:creationId xmlns:a16="http://schemas.microsoft.com/office/drawing/2014/main" id="{A5857877-09A5-452E-977D-3D7ADDBB7831}"/>
              </a:ext>
            </a:extLst>
          </p:cNvPr>
          <p:cNvSpPr txBox="1"/>
          <p:nvPr/>
        </p:nvSpPr>
        <p:spPr>
          <a:xfrm>
            <a:off x="4336897" y="5275910"/>
            <a:ext cx="1276329"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Result:</a:t>
            </a:r>
          </a:p>
        </p:txBody>
      </p:sp>
      <p:sp>
        <p:nvSpPr>
          <p:cNvPr id="32" name="Oval 31">
            <a:extLst>
              <a:ext uri="{FF2B5EF4-FFF2-40B4-BE49-F238E27FC236}">
                <a16:creationId xmlns:a16="http://schemas.microsoft.com/office/drawing/2014/main" id="{E93F47F7-5CB5-47F5-BA0E-6D3BB64792CB}"/>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899290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2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2103-9772-4B46-A255-48C7F0AE29A8}"/>
              </a:ext>
            </a:extLst>
          </p:cNvPr>
          <p:cNvSpPr>
            <a:spLocks noGrp="1"/>
          </p:cNvSpPr>
          <p:nvPr>
            <p:ph type="title"/>
          </p:nvPr>
        </p:nvSpPr>
        <p:spPr/>
        <p:txBody>
          <a:bodyPr/>
          <a:lstStyle/>
          <a:p>
            <a:r>
              <a:rPr lang="en-US" dirty="0"/>
              <a:t>Selection modes</a:t>
            </a:r>
          </a:p>
        </p:txBody>
      </p:sp>
      <p:grpSp>
        <p:nvGrpSpPr>
          <p:cNvPr id="49" name="Group 48">
            <a:extLst>
              <a:ext uri="{FF2B5EF4-FFF2-40B4-BE49-F238E27FC236}">
                <a16:creationId xmlns:a16="http://schemas.microsoft.com/office/drawing/2014/main" id="{D3201A29-9E8E-4E91-B516-C336873FA6C4}"/>
              </a:ext>
            </a:extLst>
          </p:cNvPr>
          <p:cNvGrpSpPr/>
          <p:nvPr/>
        </p:nvGrpSpPr>
        <p:grpSpPr>
          <a:xfrm>
            <a:off x="1986648" y="1287364"/>
            <a:ext cx="8567645" cy="1952625"/>
            <a:chOff x="1986648" y="1476375"/>
            <a:chExt cx="8567645" cy="1952625"/>
          </a:xfrm>
        </p:grpSpPr>
        <p:pic>
          <p:nvPicPr>
            <p:cNvPr id="9" name="Picture 8">
              <a:extLst>
                <a:ext uri="{FF2B5EF4-FFF2-40B4-BE49-F238E27FC236}">
                  <a16:creationId xmlns:a16="http://schemas.microsoft.com/office/drawing/2014/main" id="{0F064681-B9E9-4B3E-AA80-75FC6725C43F}"/>
                </a:ext>
              </a:extLst>
            </p:cNvPr>
            <p:cNvPicPr>
              <a:picLocks noChangeAspect="1"/>
            </p:cNvPicPr>
            <p:nvPr/>
          </p:nvPicPr>
          <p:blipFill>
            <a:blip r:embed="rId2"/>
            <a:stretch>
              <a:fillRect/>
            </a:stretch>
          </p:blipFill>
          <p:spPr>
            <a:xfrm>
              <a:off x="5365592" y="1476375"/>
              <a:ext cx="2495550" cy="1952625"/>
            </a:xfrm>
            <a:prstGeom prst="rect">
              <a:avLst/>
            </a:prstGeom>
          </p:spPr>
        </p:pic>
        <p:pic>
          <p:nvPicPr>
            <p:cNvPr id="10" name="Picture 9">
              <a:extLst>
                <a:ext uri="{FF2B5EF4-FFF2-40B4-BE49-F238E27FC236}">
                  <a16:creationId xmlns:a16="http://schemas.microsoft.com/office/drawing/2014/main" id="{4A9D81DA-AAE5-47F3-B6E9-52BF02465EBF}"/>
                </a:ext>
              </a:extLst>
            </p:cNvPr>
            <p:cNvPicPr>
              <a:picLocks noChangeAspect="1"/>
            </p:cNvPicPr>
            <p:nvPr/>
          </p:nvPicPr>
          <p:blipFill>
            <a:blip r:embed="rId3"/>
            <a:stretch>
              <a:fillRect/>
            </a:stretch>
          </p:blipFill>
          <p:spPr>
            <a:xfrm>
              <a:off x="8230193" y="1624012"/>
              <a:ext cx="2324100" cy="1657350"/>
            </a:xfrm>
            <a:prstGeom prst="rect">
              <a:avLst/>
            </a:prstGeom>
          </p:spPr>
        </p:pic>
        <p:sp>
          <p:nvSpPr>
            <p:cNvPr id="11" name="Rectangle: Rounded Corners 10">
              <a:extLst>
                <a:ext uri="{FF2B5EF4-FFF2-40B4-BE49-F238E27FC236}">
                  <a16:creationId xmlns:a16="http://schemas.microsoft.com/office/drawing/2014/main" id="{C6A54816-D577-456A-B123-690026158CD9}"/>
                </a:ext>
              </a:extLst>
            </p:cNvPr>
            <p:cNvSpPr/>
            <p:nvPr/>
          </p:nvSpPr>
          <p:spPr>
            <a:xfrm>
              <a:off x="1986648" y="2161693"/>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TextBox 11">
              <a:extLst>
                <a:ext uri="{FF2B5EF4-FFF2-40B4-BE49-F238E27FC236}">
                  <a16:creationId xmlns:a16="http://schemas.microsoft.com/office/drawing/2014/main" id="{977F7861-D5CA-4E9F-992C-940169F6847E}"/>
                </a:ext>
              </a:extLst>
            </p:cNvPr>
            <p:cNvSpPr txBox="1"/>
            <p:nvPr/>
          </p:nvSpPr>
          <p:spPr>
            <a:xfrm>
              <a:off x="2814044" y="2221854"/>
              <a:ext cx="1688858"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Box Select</a:t>
              </a:r>
            </a:p>
          </p:txBody>
        </p:sp>
      </p:grpSp>
      <p:grpSp>
        <p:nvGrpSpPr>
          <p:cNvPr id="53" name="Group 52">
            <a:extLst>
              <a:ext uri="{FF2B5EF4-FFF2-40B4-BE49-F238E27FC236}">
                <a16:creationId xmlns:a16="http://schemas.microsoft.com/office/drawing/2014/main" id="{F715B05B-7643-424B-A827-7C9CCC8BC393}"/>
              </a:ext>
            </a:extLst>
          </p:cNvPr>
          <p:cNvGrpSpPr/>
          <p:nvPr/>
        </p:nvGrpSpPr>
        <p:grpSpPr>
          <a:xfrm>
            <a:off x="1540632" y="3410125"/>
            <a:ext cx="8985086" cy="3302216"/>
            <a:chOff x="1540632" y="3410125"/>
            <a:chExt cx="8985086" cy="3302216"/>
          </a:xfrm>
        </p:grpSpPr>
        <p:pic>
          <p:nvPicPr>
            <p:cNvPr id="13" name="Picture 12">
              <a:extLst>
                <a:ext uri="{FF2B5EF4-FFF2-40B4-BE49-F238E27FC236}">
                  <a16:creationId xmlns:a16="http://schemas.microsoft.com/office/drawing/2014/main" id="{5E1AEEE7-7598-47A9-8D6F-744EA160A218}"/>
                </a:ext>
              </a:extLst>
            </p:cNvPr>
            <p:cNvPicPr>
              <a:picLocks noChangeAspect="1"/>
            </p:cNvPicPr>
            <p:nvPr/>
          </p:nvPicPr>
          <p:blipFill>
            <a:blip r:embed="rId4"/>
            <a:stretch>
              <a:fillRect/>
            </a:stretch>
          </p:blipFill>
          <p:spPr>
            <a:xfrm>
              <a:off x="5565617" y="3410125"/>
              <a:ext cx="2295525" cy="1866900"/>
            </a:xfrm>
            <a:prstGeom prst="rect">
              <a:avLst/>
            </a:prstGeom>
          </p:spPr>
        </p:pic>
        <p:sp>
          <p:nvSpPr>
            <p:cNvPr id="14" name="Rectangle: Rounded Corners 13">
              <a:extLst>
                <a:ext uri="{FF2B5EF4-FFF2-40B4-BE49-F238E27FC236}">
                  <a16:creationId xmlns:a16="http://schemas.microsoft.com/office/drawing/2014/main" id="{1E779195-38EB-45D9-9319-3DB0768F3FB6}"/>
                </a:ext>
              </a:extLst>
            </p:cNvPr>
            <p:cNvSpPr/>
            <p:nvPr/>
          </p:nvSpPr>
          <p:spPr>
            <a:xfrm>
              <a:off x="1986647" y="4076229"/>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5" name="TextBox 14">
              <a:extLst>
                <a:ext uri="{FF2B5EF4-FFF2-40B4-BE49-F238E27FC236}">
                  <a16:creationId xmlns:a16="http://schemas.microsoft.com/office/drawing/2014/main" id="{D38D9119-7325-4E2F-B496-48A1D7E4323F}"/>
                </a:ext>
              </a:extLst>
            </p:cNvPr>
            <p:cNvSpPr txBox="1"/>
            <p:nvPr/>
          </p:nvSpPr>
          <p:spPr>
            <a:xfrm>
              <a:off x="2814043" y="4112741"/>
              <a:ext cx="1863059"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Circle Select</a:t>
              </a:r>
            </a:p>
          </p:txBody>
        </p:sp>
        <p:pic>
          <p:nvPicPr>
            <p:cNvPr id="16" name="Picture 15">
              <a:extLst>
                <a:ext uri="{FF2B5EF4-FFF2-40B4-BE49-F238E27FC236}">
                  <a16:creationId xmlns:a16="http://schemas.microsoft.com/office/drawing/2014/main" id="{EA8EE92E-5FE5-4B91-A2E9-C4BF8842C38C}"/>
                </a:ext>
              </a:extLst>
            </p:cNvPr>
            <p:cNvPicPr>
              <a:picLocks noChangeAspect="1"/>
            </p:cNvPicPr>
            <p:nvPr/>
          </p:nvPicPr>
          <p:blipFill>
            <a:blip r:embed="rId5"/>
            <a:stretch>
              <a:fillRect/>
            </a:stretch>
          </p:blipFill>
          <p:spPr>
            <a:xfrm>
              <a:off x="8230193" y="3433935"/>
              <a:ext cx="2295525" cy="1819275"/>
            </a:xfrm>
            <a:prstGeom prst="rect">
              <a:avLst/>
            </a:prstGeom>
          </p:spPr>
        </p:pic>
        <p:sp>
          <p:nvSpPr>
            <p:cNvPr id="18" name="TextBox 17">
              <a:extLst>
                <a:ext uri="{FF2B5EF4-FFF2-40B4-BE49-F238E27FC236}">
                  <a16:creationId xmlns:a16="http://schemas.microsoft.com/office/drawing/2014/main" id="{353EB5C0-672C-420F-858D-832F559CEDF7}"/>
                </a:ext>
              </a:extLst>
            </p:cNvPr>
            <p:cNvSpPr txBox="1"/>
            <p:nvPr/>
          </p:nvSpPr>
          <p:spPr>
            <a:xfrm>
              <a:off x="9284159" y="5812842"/>
              <a:ext cx="1241559"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Deselect</a:t>
              </a:r>
            </a:p>
          </p:txBody>
        </p:sp>
        <p:grpSp>
          <p:nvGrpSpPr>
            <p:cNvPr id="19" name="Group 18">
              <a:extLst>
                <a:ext uri="{FF2B5EF4-FFF2-40B4-BE49-F238E27FC236}">
                  <a16:creationId xmlns:a16="http://schemas.microsoft.com/office/drawing/2014/main" id="{9F92AE20-685B-4A88-AC0B-0B5049257E91}"/>
                </a:ext>
              </a:extLst>
            </p:cNvPr>
            <p:cNvGrpSpPr/>
            <p:nvPr/>
          </p:nvGrpSpPr>
          <p:grpSpPr>
            <a:xfrm>
              <a:off x="8571734" y="5599253"/>
              <a:ext cx="524577" cy="831214"/>
              <a:chOff x="5143499" y="2943225"/>
              <a:chExt cx="1971675" cy="3124200"/>
            </a:xfrm>
          </p:grpSpPr>
          <p:sp>
            <p:nvSpPr>
              <p:cNvPr id="20" name="Rectangle: Rounded Corners 19">
                <a:extLst>
                  <a:ext uri="{FF2B5EF4-FFF2-40B4-BE49-F238E27FC236}">
                    <a16:creationId xmlns:a16="http://schemas.microsoft.com/office/drawing/2014/main" id="{978C8055-2728-43CD-B78A-030A819F6E9A}"/>
                  </a:ext>
                </a:extLst>
              </p:cNvPr>
              <p:cNvSpPr/>
              <p:nvPr/>
            </p:nvSpPr>
            <p:spPr>
              <a:xfrm>
                <a:off x="5143500" y="2943225"/>
                <a:ext cx="1905000" cy="3124200"/>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c 20">
                <a:extLst>
                  <a:ext uri="{FF2B5EF4-FFF2-40B4-BE49-F238E27FC236}">
                    <a16:creationId xmlns:a16="http://schemas.microsoft.com/office/drawing/2014/main" id="{EFA0F669-65CE-4160-8A98-F0EAA967DF3B}"/>
                  </a:ext>
                </a:extLst>
              </p:cNvPr>
              <p:cNvSpPr/>
              <p:nvPr/>
            </p:nvSpPr>
            <p:spPr>
              <a:xfrm rot="10800000" flipV="1">
                <a:off x="5143499" y="4155043"/>
                <a:ext cx="1971675" cy="342900"/>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2EEDC9F-79BC-4DEE-AFC4-BCC92B2DFB5F}"/>
                  </a:ext>
                </a:extLst>
              </p:cNvPr>
              <p:cNvCxnSpPr>
                <a:cxnSpLocks/>
              </p:cNvCxnSpPr>
              <p:nvPr/>
            </p:nvCxnSpPr>
            <p:spPr>
              <a:xfrm>
                <a:off x="6096000" y="3886200"/>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00D6E26F-7018-4D84-A066-C75227D3F554}"/>
                  </a:ext>
                </a:extLst>
              </p:cNvPr>
              <p:cNvSpPr/>
              <p:nvPr/>
            </p:nvSpPr>
            <p:spPr>
              <a:xfrm>
                <a:off x="5916219" y="3212068"/>
                <a:ext cx="359562" cy="674131"/>
              </a:xfrm>
              <a:prstGeom prst="roundRect">
                <a:avLst>
                  <a:gd name="adj" fmla="val 50000"/>
                </a:avLst>
              </a:prstGeom>
              <a:solidFill>
                <a:srgbClr val="FFC69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AC5E70D-EFA4-40B5-9B62-C26215690B2B}"/>
                  </a:ext>
                </a:extLst>
              </p:cNvPr>
              <p:cNvCxnSpPr>
                <a:cxnSpLocks/>
              </p:cNvCxnSpPr>
              <p:nvPr/>
            </p:nvCxnSpPr>
            <p:spPr>
              <a:xfrm>
                <a:off x="6096000" y="2943225"/>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41D80D8-D6C3-4CE0-9D9E-845BAAA3F148}"/>
                </a:ext>
              </a:extLst>
            </p:cNvPr>
            <p:cNvGrpSpPr/>
            <p:nvPr/>
          </p:nvGrpSpPr>
          <p:grpSpPr>
            <a:xfrm>
              <a:off x="6023929" y="5624606"/>
              <a:ext cx="540246" cy="854860"/>
              <a:chOff x="10401300" y="3802708"/>
              <a:chExt cx="643040" cy="1017517"/>
            </a:xfrm>
          </p:grpSpPr>
          <p:sp>
            <p:nvSpPr>
              <p:cNvPr id="29" name="Freeform: Shape 28">
                <a:extLst>
                  <a:ext uri="{FF2B5EF4-FFF2-40B4-BE49-F238E27FC236}">
                    <a16:creationId xmlns:a16="http://schemas.microsoft.com/office/drawing/2014/main" id="{096D523B-EDB9-452D-A2DA-D9F5602C9CA0}"/>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ACDA0BB-79CA-4216-9B13-3246D1AA25D9}"/>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id="{80693BAA-D66E-458C-93DA-C9F7D08560DB}"/>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6441A61-F11C-4E36-A1BC-0C7CE8609F49}"/>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5903990A-DC5B-4924-A1C2-D49C977B88BE}"/>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74948940-443B-4AEE-BDAA-5BC94D42040F}"/>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2F3C1F59-2E16-435A-A95F-063E071DD900}"/>
                </a:ext>
              </a:extLst>
            </p:cNvPr>
            <p:cNvSpPr txBox="1"/>
            <p:nvPr/>
          </p:nvSpPr>
          <p:spPr>
            <a:xfrm>
              <a:off x="6713379" y="5850137"/>
              <a:ext cx="1017090"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Select</a:t>
              </a:r>
            </a:p>
          </p:txBody>
        </p:sp>
        <p:grpSp>
          <p:nvGrpSpPr>
            <p:cNvPr id="37" name="Group 36">
              <a:extLst>
                <a:ext uri="{FF2B5EF4-FFF2-40B4-BE49-F238E27FC236}">
                  <a16:creationId xmlns:a16="http://schemas.microsoft.com/office/drawing/2014/main" id="{F03CE4D3-AB04-41A6-8E02-8E9B0053FF01}"/>
                </a:ext>
              </a:extLst>
            </p:cNvPr>
            <p:cNvGrpSpPr/>
            <p:nvPr/>
          </p:nvGrpSpPr>
          <p:grpSpPr>
            <a:xfrm>
              <a:off x="1563843" y="4961561"/>
              <a:ext cx="521046" cy="1030444"/>
              <a:chOff x="1556860" y="3834093"/>
              <a:chExt cx="641891" cy="1269433"/>
            </a:xfrm>
          </p:grpSpPr>
          <p:grpSp>
            <p:nvGrpSpPr>
              <p:cNvPr id="40" name="Group 39">
                <a:extLst>
                  <a:ext uri="{FF2B5EF4-FFF2-40B4-BE49-F238E27FC236}">
                    <a16:creationId xmlns:a16="http://schemas.microsoft.com/office/drawing/2014/main" id="{2A5A7D4F-3304-4E4A-9318-E0D9D4A4F396}"/>
                  </a:ext>
                </a:extLst>
              </p:cNvPr>
              <p:cNvGrpSpPr/>
              <p:nvPr/>
            </p:nvGrpSpPr>
            <p:grpSpPr>
              <a:xfrm>
                <a:off x="1556860" y="4086423"/>
                <a:ext cx="641891" cy="1017103"/>
                <a:chOff x="5143499" y="2943225"/>
                <a:chExt cx="1971675" cy="3124200"/>
              </a:xfrm>
            </p:grpSpPr>
            <p:sp>
              <p:nvSpPr>
                <p:cNvPr id="43" name="Rectangle: Rounded Corners 42">
                  <a:extLst>
                    <a:ext uri="{FF2B5EF4-FFF2-40B4-BE49-F238E27FC236}">
                      <a16:creationId xmlns:a16="http://schemas.microsoft.com/office/drawing/2014/main" id="{A4731011-7376-4F92-8987-4B5252AA6320}"/>
                    </a:ext>
                  </a:extLst>
                </p:cNvPr>
                <p:cNvSpPr/>
                <p:nvPr/>
              </p:nvSpPr>
              <p:spPr>
                <a:xfrm>
                  <a:off x="5143500" y="2943225"/>
                  <a:ext cx="1905000" cy="3124200"/>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c 43">
                  <a:extLst>
                    <a:ext uri="{FF2B5EF4-FFF2-40B4-BE49-F238E27FC236}">
                      <a16:creationId xmlns:a16="http://schemas.microsoft.com/office/drawing/2014/main" id="{AA72F4BF-51BE-48C4-B59C-357B21B78AB9}"/>
                    </a:ext>
                  </a:extLst>
                </p:cNvPr>
                <p:cNvSpPr/>
                <p:nvPr/>
              </p:nvSpPr>
              <p:spPr>
                <a:xfrm rot="10800000" flipV="1">
                  <a:off x="5143499" y="4155043"/>
                  <a:ext cx="1971675" cy="342900"/>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B2034760-CD43-4445-98D6-627ECD4F897D}"/>
                    </a:ext>
                  </a:extLst>
                </p:cNvPr>
                <p:cNvCxnSpPr>
                  <a:cxnSpLocks/>
                </p:cNvCxnSpPr>
                <p:nvPr/>
              </p:nvCxnSpPr>
              <p:spPr>
                <a:xfrm>
                  <a:off x="6096000" y="3886200"/>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ED4EB215-2460-4B27-9931-499821F95FE4}"/>
                    </a:ext>
                  </a:extLst>
                </p:cNvPr>
                <p:cNvSpPr/>
                <p:nvPr/>
              </p:nvSpPr>
              <p:spPr>
                <a:xfrm>
                  <a:off x="5916219" y="3212068"/>
                  <a:ext cx="359562" cy="674131"/>
                </a:xfrm>
                <a:prstGeom prst="roundRect">
                  <a:avLst>
                    <a:gd name="adj" fmla="val 50000"/>
                  </a:avLst>
                </a:prstGeom>
                <a:solidFill>
                  <a:srgbClr val="FFC69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ADA77D63-2A28-4D33-A23A-290526868DCB}"/>
                    </a:ext>
                  </a:extLst>
                </p:cNvPr>
                <p:cNvCxnSpPr>
                  <a:cxnSpLocks/>
                </p:cNvCxnSpPr>
                <p:nvPr/>
              </p:nvCxnSpPr>
              <p:spPr>
                <a:xfrm>
                  <a:off x="6096000" y="2943225"/>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Arrow: Down 40">
                <a:extLst>
                  <a:ext uri="{FF2B5EF4-FFF2-40B4-BE49-F238E27FC236}">
                    <a16:creationId xmlns:a16="http://schemas.microsoft.com/office/drawing/2014/main" id="{E57D8734-CC82-472C-ACF3-35DA4E2D7CFD}"/>
                  </a:ext>
                </a:extLst>
              </p:cNvPr>
              <p:cNvSpPr/>
              <p:nvPr/>
            </p:nvSpPr>
            <p:spPr>
              <a:xfrm>
                <a:off x="1776704" y="4508182"/>
                <a:ext cx="180495" cy="20482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FF67295D-478D-40A0-92F4-CAE7BD8ADFE8}"/>
                  </a:ext>
                </a:extLst>
              </p:cNvPr>
              <p:cNvSpPr/>
              <p:nvPr/>
            </p:nvSpPr>
            <p:spPr>
              <a:xfrm rot="10800000">
                <a:off x="1776703" y="3834093"/>
                <a:ext cx="180495" cy="20482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96886B29-0102-4B22-A540-AC45000CB26B}"/>
                </a:ext>
              </a:extLst>
            </p:cNvPr>
            <p:cNvSpPr txBox="1"/>
            <p:nvPr/>
          </p:nvSpPr>
          <p:spPr>
            <a:xfrm>
              <a:off x="2159491" y="5149172"/>
              <a:ext cx="3284661" cy="707886"/>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Roll mouse wheel to adjust circle size</a:t>
              </a:r>
            </a:p>
          </p:txBody>
        </p:sp>
        <p:sp>
          <p:nvSpPr>
            <p:cNvPr id="50" name="Rectangle: Rounded Corners 49">
              <a:extLst>
                <a:ext uri="{FF2B5EF4-FFF2-40B4-BE49-F238E27FC236}">
                  <a16:creationId xmlns:a16="http://schemas.microsoft.com/office/drawing/2014/main" id="{45CA05E3-A26C-4778-B7EC-BE6060C876E1}"/>
                </a:ext>
              </a:extLst>
            </p:cNvPr>
            <p:cNvSpPr/>
            <p:nvPr/>
          </p:nvSpPr>
          <p:spPr>
            <a:xfrm>
              <a:off x="1540632" y="6177650"/>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a:t>
              </a:r>
            </a:p>
          </p:txBody>
        </p:sp>
        <p:sp>
          <p:nvSpPr>
            <p:cNvPr id="52" name="TextBox 51">
              <a:extLst>
                <a:ext uri="{FF2B5EF4-FFF2-40B4-BE49-F238E27FC236}">
                  <a16:creationId xmlns:a16="http://schemas.microsoft.com/office/drawing/2014/main" id="{69B69AA7-567E-4382-8A24-7BEB90349578}"/>
                </a:ext>
              </a:extLst>
            </p:cNvPr>
            <p:cNvSpPr txBox="1"/>
            <p:nvPr/>
          </p:nvSpPr>
          <p:spPr>
            <a:xfrm>
              <a:off x="2175631" y="6250247"/>
              <a:ext cx="2789190"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Exit circle select</a:t>
              </a:r>
            </a:p>
          </p:txBody>
        </p:sp>
      </p:grpSp>
      <p:sp>
        <p:nvSpPr>
          <p:cNvPr id="54" name="Oval 53">
            <a:extLst>
              <a:ext uri="{FF2B5EF4-FFF2-40B4-BE49-F238E27FC236}">
                <a16:creationId xmlns:a16="http://schemas.microsoft.com/office/drawing/2014/main" id="{0D6F4A94-BD88-4EAD-BD80-AFF3813D6620}"/>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36037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00"/>
                                        <p:tgtEl>
                                          <p:spTgt spid="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F8AF-DB56-4D41-84FD-C3B3D13D5218}"/>
              </a:ext>
            </a:extLst>
          </p:cNvPr>
          <p:cNvSpPr>
            <a:spLocks noGrp="1"/>
          </p:cNvSpPr>
          <p:nvPr>
            <p:ph type="title"/>
          </p:nvPr>
        </p:nvSpPr>
        <p:spPr/>
        <p:txBody>
          <a:bodyPr/>
          <a:lstStyle/>
          <a:p>
            <a:r>
              <a:rPr lang="en-US" dirty="0"/>
              <a:t>More ways to select vertices</a:t>
            </a:r>
          </a:p>
        </p:txBody>
      </p:sp>
      <p:grpSp>
        <p:nvGrpSpPr>
          <p:cNvPr id="32" name="Group 31">
            <a:extLst>
              <a:ext uri="{FF2B5EF4-FFF2-40B4-BE49-F238E27FC236}">
                <a16:creationId xmlns:a16="http://schemas.microsoft.com/office/drawing/2014/main" id="{23C70F4A-C04C-49FF-A51E-3E8E3E4F1040}"/>
              </a:ext>
            </a:extLst>
          </p:cNvPr>
          <p:cNvGrpSpPr/>
          <p:nvPr/>
        </p:nvGrpSpPr>
        <p:grpSpPr>
          <a:xfrm>
            <a:off x="2340639" y="1229477"/>
            <a:ext cx="8202032" cy="1885950"/>
            <a:chOff x="2340639" y="1229477"/>
            <a:chExt cx="8202032" cy="1885950"/>
          </a:xfrm>
        </p:grpSpPr>
        <p:pic>
          <p:nvPicPr>
            <p:cNvPr id="3" name="Picture 2">
              <a:extLst>
                <a:ext uri="{FF2B5EF4-FFF2-40B4-BE49-F238E27FC236}">
                  <a16:creationId xmlns:a16="http://schemas.microsoft.com/office/drawing/2014/main" id="{1FC3C919-49B6-4333-909E-ED0E70C37CC6}"/>
                </a:ext>
              </a:extLst>
            </p:cNvPr>
            <p:cNvPicPr>
              <a:picLocks noChangeAspect="1"/>
            </p:cNvPicPr>
            <p:nvPr/>
          </p:nvPicPr>
          <p:blipFill>
            <a:blip r:embed="rId2"/>
            <a:stretch>
              <a:fillRect/>
            </a:stretch>
          </p:blipFill>
          <p:spPr>
            <a:xfrm>
              <a:off x="8980571" y="1229477"/>
              <a:ext cx="1562100" cy="1885950"/>
            </a:xfrm>
            <a:prstGeom prst="rect">
              <a:avLst/>
            </a:prstGeom>
          </p:spPr>
        </p:pic>
        <p:pic>
          <p:nvPicPr>
            <p:cNvPr id="4" name="Picture 3">
              <a:extLst>
                <a:ext uri="{FF2B5EF4-FFF2-40B4-BE49-F238E27FC236}">
                  <a16:creationId xmlns:a16="http://schemas.microsoft.com/office/drawing/2014/main" id="{79F74832-DB21-470B-88C0-79920BBBED4F}"/>
                </a:ext>
              </a:extLst>
            </p:cNvPr>
            <p:cNvPicPr>
              <a:picLocks noChangeAspect="1"/>
            </p:cNvPicPr>
            <p:nvPr/>
          </p:nvPicPr>
          <p:blipFill>
            <a:blip r:embed="rId3"/>
            <a:stretch>
              <a:fillRect/>
            </a:stretch>
          </p:blipFill>
          <p:spPr>
            <a:xfrm>
              <a:off x="6620878" y="1405689"/>
              <a:ext cx="1581150" cy="1533525"/>
            </a:xfrm>
            <a:prstGeom prst="rect">
              <a:avLst/>
            </a:prstGeom>
          </p:spPr>
        </p:pic>
        <p:pic>
          <p:nvPicPr>
            <p:cNvPr id="6" name="Picture 5" descr="A close up of a device&#10;&#10;Description generated with high confidence">
              <a:extLst>
                <a:ext uri="{FF2B5EF4-FFF2-40B4-BE49-F238E27FC236}">
                  <a16:creationId xmlns:a16="http://schemas.microsoft.com/office/drawing/2014/main" id="{7C8B7632-3CF1-4D93-B4B3-F5229A42B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470" y="2413447"/>
              <a:ext cx="171474" cy="171474"/>
            </a:xfrm>
            <a:prstGeom prst="rect">
              <a:avLst/>
            </a:prstGeom>
          </p:spPr>
        </p:pic>
        <p:pic>
          <p:nvPicPr>
            <p:cNvPr id="8" name="Picture 7" descr="A close up of a device&#10;&#10;Description generated with high confidence">
              <a:extLst>
                <a:ext uri="{FF2B5EF4-FFF2-40B4-BE49-F238E27FC236}">
                  <a16:creationId xmlns:a16="http://schemas.microsoft.com/office/drawing/2014/main" id="{B111DBC5-AE80-4C9F-B22B-34D7E7CD5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181" y="1868092"/>
              <a:ext cx="171474" cy="171474"/>
            </a:xfrm>
            <a:prstGeom prst="rect">
              <a:avLst/>
            </a:prstGeom>
          </p:spPr>
        </p:pic>
        <p:sp>
          <p:nvSpPr>
            <p:cNvPr id="9" name="Rectangle: Rounded Corners 8">
              <a:extLst>
                <a:ext uri="{FF2B5EF4-FFF2-40B4-BE49-F238E27FC236}">
                  <a16:creationId xmlns:a16="http://schemas.microsoft.com/office/drawing/2014/main" id="{BBB2BA41-03CF-4AC6-A00F-6E0A8056691C}"/>
                </a:ext>
              </a:extLst>
            </p:cNvPr>
            <p:cNvSpPr/>
            <p:nvPr/>
          </p:nvSpPr>
          <p:spPr>
            <a:xfrm>
              <a:off x="2340639" y="1772221"/>
              <a:ext cx="1017214"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a:t>
              </a:r>
            </a:p>
          </p:txBody>
        </p:sp>
        <p:sp>
          <p:nvSpPr>
            <p:cNvPr id="10" name="TextBox 9">
              <a:extLst>
                <a:ext uri="{FF2B5EF4-FFF2-40B4-BE49-F238E27FC236}">
                  <a16:creationId xmlns:a16="http://schemas.microsoft.com/office/drawing/2014/main" id="{BC210F74-8907-4DA1-9B31-B001DC67F1E1}"/>
                </a:ext>
              </a:extLst>
            </p:cNvPr>
            <p:cNvSpPr txBox="1"/>
            <p:nvPr/>
          </p:nvSpPr>
          <p:spPr>
            <a:xfrm>
              <a:off x="3573585" y="1685623"/>
              <a:ext cx="3692755" cy="707886"/>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Selects the shortest path between two vertices.</a:t>
              </a:r>
            </a:p>
          </p:txBody>
        </p:sp>
      </p:grpSp>
      <p:grpSp>
        <p:nvGrpSpPr>
          <p:cNvPr id="33" name="Group 32">
            <a:extLst>
              <a:ext uri="{FF2B5EF4-FFF2-40B4-BE49-F238E27FC236}">
                <a16:creationId xmlns:a16="http://schemas.microsoft.com/office/drawing/2014/main" id="{676E8FA2-A129-4BDE-996F-1091E7188FF2}"/>
              </a:ext>
            </a:extLst>
          </p:cNvPr>
          <p:cNvGrpSpPr/>
          <p:nvPr/>
        </p:nvGrpSpPr>
        <p:grpSpPr>
          <a:xfrm>
            <a:off x="1084668" y="3203210"/>
            <a:ext cx="9543728" cy="1657350"/>
            <a:chOff x="1084668" y="3203210"/>
            <a:chExt cx="9543728" cy="1657350"/>
          </a:xfrm>
        </p:grpSpPr>
        <p:sp>
          <p:nvSpPr>
            <p:cNvPr id="12" name="Rectangle: Rounded Corners 11">
              <a:extLst>
                <a:ext uri="{FF2B5EF4-FFF2-40B4-BE49-F238E27FC236}">
                  <a16:creationId xmlns:a16="http://schemas.microsoft.com/office/drawing/2014/main" id="{8DF59F8F-B3DC-4191-8994-4FF3F0779CF2}"/>
                </a:ext>
              </a:extLst>
            </p:cNvPr>
            <p:cNvSpPr/>
            <p:nvPr/>
          </p:nvSpPr>
          <p:spPr>
            <a:xfrm>
              <a:off x="1084668" y="3731925"/>
              <a:ext cx="1017214"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ALT</a:t>
              </a:r>
            </a:p>
          </p:txBody>
        </p:sp>
        <p:grpSp>
          <p:nvGrpSpPr>
            <p:cNvPr id="13" name="Group 12">
              <a:extLst>
                <a:ext uri="{FF2B5EF4-FFF2-40B4-BE49-F238E27FC236}">
                  <a16:creationId xmlns:a16="http://schemas.microsoft.com/office/drawing/2014/main" id="{24FD19DA-DD0D-42AD-B709-60B81A7ECEE3}"/>
                </a:ext>
              </a:extLst>
            </p:cNvPr>
            <p:cNvGrpSpPr/>
            <p:nvPr/>
          </p:nvGrpSpPr>
          <p:grpSpPr>
            <a:xfrm>
              <a:off x="2730857" y="3517290"/>
              <a:ext cx="643040" cy="1017517"/>
              <a:chOff x="10401300" y="3802708"/>
              <a:chExt cx="643040" cy="1017517"/>
            </a:xfrm>
          </p:grpSpPr>
          <p:sp>
            <p:nvSpPr>
              <p:cNvPr id="14" name="Freeform: Shape 13">
                <a:extLst>
                  <a:ext uri="{FF2B5EF4-FFF2-40B4-BE49-F238E27FC236}">
                    <a16:creationId xmlns:a16="http://schemas.microsoft.com/office/drawing/2014/main" id="{62EA1CA0-9415-44EE-A5C8-976533F28D9E}"/>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73BF88A-107A-40E4-AAC6-65108924C03B}"/>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AAACA6D4-E11C-46A0-9D69-F7F1F035CF54}"/>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1930E37-B99B-4F25-8158-83990C0A671B}"/>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B833365-C6C6-4ADB-85AA-E5961B953713}"/>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802177A-90DA-43FB-9B02-BD0520315848}"/>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FDB8F702-3081-4EC1-A2A6-061AE01206AF}"/>
                </a:ext>
              </a:extLst>
            </p:cNvPr>
            <p:cNvSpPr txBox="1"/>
            <p:nvPr/>
          </p:nvSpPr>
          <p:spPr>
            <a:xfrm>
              <a:off x="2228307" y="3762243"/>
              <a:ext cx="376768"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21" name="TextBox 20">
              <a:extLst>
                <a:ext uri="{FF2B5EF4-FFF2-40B4-BE49-F238E27FC236}">
                  <a16:creationId xmlns:a16="http://schemas.microsoft.com/office/drawing/2014/main" id="{275E7627-D535-4546-883C-B2C5294CA35E}"/>
                </a:ext>
              </a:extLst>
            </p:cNvPr>
            <p:cNvSpPr txBox="1"/>
            <p:nvPr/>
          </p:nvSpPr>
          <p:spPr>
            <a:xfrm>
              <a:off x="3573585" y="3799215"/>
              <a:ext cx="3026612"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Selects edges and loops.</a:t>
              </a:r>
            </a:p>
          </p:txBody>
        </p:sp>
        <p:pic>
          <p:nvPicPr>
            <p:cNvPr id="22" name="Picture 21">
              <a:extLst>
                <a:ext uri="{FF2B5EF4-FFF2-40B4-BE49-F238E27FC236}">
                  <a16:creationId xmlns:a16="http://schemas.microsoft.com/office/drawing/2014/main" id="{E1FE7C83-EB66-4FC0-BA3F-9E9A4A360BE4}"/>
                </a:ext>
              </a:extLst>
            </p:cNvPr>
            <p:cNvPicPr>
              <a:picLocks noChangeAspect="1"/>
            </p:cNvPicPr>
            <p:nvPr/>
          </p:nvPicPr>
          <p:blipFill>
            <a:blip r:embed="rId5"/>
            <a:stretch>
              <a:fillRect/>
            </a:stretch>
          </p:blipFill>
          <p:spPr>
            <a:xfrm>
              <a:off x="6754048" y="3309869"/>
              <a:ext cx="1381125" cy="1543050"/>
            </a:xfrm>
            <a:prstGeom prst="rect">
              <a:avLst/>
            </a:prstGeom>
          </p:spPr>
        </p:pic>
        <p:pic>
          <p:nvPicPr>
            <p:cNvPr id="24" name="Picture 23" descr="A close up of a device&#10;&#10;Description generated with high confidence">
              <a:extLst>
                <a:ext uri="{FF2B5EF4-FFF2-40B4-BE49-F238E27FC236}">
                  <a16:creationId xmlns:a16="http://schemas.microsoft.com/office/drawing/2014/main" id="{088238EA-8663-424E-8FA3-A1F5E777EA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112" y="3751670"/>
              <a:ext cx="171474" cy="171474"/>
            </a:xfrm>
            <a:prstGeom prst="rect">
              <a:avLst/>
            </a:prstGeom>
          </p:spPr>
        </p:pic>
        <p:pic>
          <p:nvPicPr>
            <p:cNvPr id="25" name="Picture 24">
              <a:extLst>
                <a:ext uri="{FF2B5EF4-FFF2-40B4-BE49-F238E27FC236}">
                  <a16:creationId xmlns:a16="http://schemas.microsoft.com/office/drawing/2014/main" id="{35B6B0D8-11E3-40E7-A5DF-FE7B0540FF55}"/>
                </a:ext>
              </a:extLst>
            </p:cNvPr>
            <p:cNvPicPr>
              <a:picLocks noChangeAspect="1"/>
            </p:cNvPicPr>
            <p:nvPr/>
          </p:nvPicPr>
          <p:blipFill>
            <a:blip r:embed="rId6"/>
            <a:stretch>
              <a:fillRect/>
            </a:stretch>
          </p:blipFill>
          <p:spPr>
            <a:xfrm>
              <a:off x="8980571" y="3203210"/>
              <a:ext cx="1647825" cy="1657350"/>
            </a:xfrm>
            <a:prstGeom prst="rect">
              <a:avLst/>
            </a:prstGeom>
          </p:spPr>
        </p:pic>
      </p:grpSp>
      <p:grpSp>
        <p:nvGrpSpPr>
          <p:cNvPr id="34" name="Group 33">
            <a:extLst>
              <a:ext uri="{FF2B5EF4-FFF2-40B4-BE49-F238E27FC236}">
                <a16:creationId xmlns:a16="http://schemas.microsoft.com/office/drawing/2014/main" id="{37F6B0E2-95D6-438B-AA8B-7ED4FB881A27}"/>
              </a:ext>
            </a:extLst>
          </p:cNvPr>
          <p:cNvGrpSpPr/>
          <p:nvPr/>
        </p:nvGrpSpPr>
        <p:grpSpPr>
          <a:xfrm>
            <a:off x="1084668" y="5107739"/>
            <a:ext cx="9453240" cy="1400175"/>
            <a:chOff x="1084668" y="5107739"/>
            <a:chExt cx="9453240" cy="1400175"/>
          </a:xfrm>
        </p:grpSpPr>
        <p:pic>
          <p:nvPicPr>
            <p:cNvPr id="26" name="Picture 25">
              <a:extLst>
                <a:ext uri="{FF2B5EF4-FFF2-40B4-BE49-F238E27FC236}">
                  <a16:creationId xmlns:a16="http://schemas.microsoft.com/office/drawing/2014/main" id="{FF1FECA4-49A7-4994-B508-129A347A85DA}"/>
                </a:ext>
              </a:extLst>
            </p:cNvPr>
            <p:cNvPicPr>
              <a:picLocks noChangeAspect="1"/>
            </p:cNvPicPr>
            <p:nvPr/>
          </p:nvPicPr>
          <p:blipFill>
            <a:blip r:embed="rId7"/>
            <a:stretch>
              <a:fillRect/>
            </a:stretch>
          </p:blipFill>
          <p:spPr>
            <a:xfrm>
              <a:off x="6725472" y="5107739"/>
              <a:ext cx="1438275" cy="1381125"/>
            </a:xfrm>
            <a:prstGeom prst="rect">
              <a:avLst/>
            </a:prstGeom>
          </p:spPr>
        </p:pic>
        <p:pic>
          <p:nvPicPr>
            <p:cNvPr id="27" name="Picture 26">
              <a:extLst>
                <a:ext uri="{FF2B5EF4-FFF2-40B4-BE49-F238E27FC236}">
                  <a16:creationId xmlns:a16="http://schemas.microsoft.com/office/drawing/2014/main" id="{8D6F96CE-A170-4821-94D2-846AF4638FDC}"/>
                </a:ext>
              </a:extLst>
            </p:cNvPr>
            <p:cNvPicPr>
              <a:picLocks noChangeAspect="1"/>
            </p:cNvPicPr>
            <p:nvPr/>
          </p:nvPicPr>
          <p:blipFill>
            <a:blip r:embed="rId8"/>
            <a:stretch>
              <a:fillRect/>
            </a:stretch>
          </p:blipFill>
          <p:spPr>
            <a:xfrm>
              <a:off x="9071058" y="5107739"/>
              <a:ext cx="1466850" cy="1400175"/>
            </a:xfrm>
            <a:prstGeom prst="rect">
              <a:avLst/>
            </a:prstGeom>
          </p:spPr>
        </p:pic>
        <p:sp>
          <p:nvSpPr>
            <p:cNvPr id="28" name="Rectangle: Rounded Corners 27">
              <a:extLst>
                <a:ext uri="{FF2B5EF4-FFF2-40B4-BE49-F238E27FC236}">
                  <a16:creationId xmlns:a16="http://schemas.microsoft.com/office/drawing/2014/main" id="{8B79090E-2A25-4631-AEC0-CD6E64FB8D91}"/>
                </a:ext>
              </a:extLst>
            </p:cNvPr>
            <p:cNvSpPr/>
            <p:nvPr/>
          </p:nvSpPr>
          <p:spPr>
            <a:xfrm>
              <a:off x="2730857" y="5465323"/>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29" name="TextBox 28">
              <a:extLst>
                <a:ext uri="{FF2B5EF4-FFF2-40B4-BE49-F238E27FC236}">
                  <a16:creationId xmlns:a16="http://schemas.microsoft.com/office/drawing/2014/main" id="{B822EA63-A92C-4F4A-BEED-B6FAF593AB1C}"/>
                </a:ext>
              </a:extLst>
            </p:cNvPr>
            <p:cNvSpPr txBox="1"/>
            <p:nvPr/>
          </p:nvSpPr>
          <p:spPr>
            <a:xfrm>
              <a:off x="3573585" y="5232962"/>
              <a:ext cx="3047294"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Selects all vertices connected (linked) to the current selection.</a:t>
              </a:r>
            </a:p>
          </p:txBody>
        </p:sp>
        <p:sp>
          <p:nvSpPr>
            <p:cNvPr id="30" name="Rectangle: Rounded Corners 29">
              <a:extLst>
                <a:ext uri="{FF2B5EF4-FFF2-40B4-BE49-F238E27FC236}">
                  <a16:creationId xmlns:a16="http://schemas.microsoft.com/office/drawing/2014/main" id="{06DC3E57-3C96-4BC5-9A86-620CADA4503B}"/>
                </a:ext>
              </a:extLst>
            </p:cNvPr>
            <p:cNvSpPr/>
            <p:nvPr/>
          </p:nvSpPr>
          <p:spPr>
            <a:xfrm>
              <a:off x="1084668" y="5465322"/>
              <a:ext cx="1017214"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a:t>
              </a:r>
            </a:p>
          </p:txBody>
        </p:sp>
        <p:sp>
          <p:nvSpPr>
            <p:cNvPr id="31" name="TextBox 30">
              <a:extLst>
                <a:ext uri="{FF2B5EF4-FFF2-40B4-BE49-F238E27FC236}">
                  <a16:creationId xmlns:a16="http://schemas.microsoft.com/office/drawing/2014/main" id="{39D52B61-5DFB-4977-AEA9-E126B9D8140E}"/>
                </a:ext>
              </a:extLst>
            </p:cNvPr>
            <p:cNvSpPr txBox="1"/>
            <p:nvPr/>
          </p:nvSpPr>
          <p:spPr>
            <a:xfrm>
              <a:off x="2216459" y="5479184"/>
              <a:ext cx="376768"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grpSp>
      <p:sp>
        <p:nvSpPr>
          <p:cNvPr id="35" name="Oval 34">
            <a:extLst>
              <a:ext uri="{FF2B5EF4-FFF2-40B4-BE49-F238E27FC236}">
                <a16:creationId xmlns:a16="http://schemas.microsoft.com/office/drawing/2014/main" id="{E939D6AD-F513-4E9E-B44C-A46726EB60AA}"/>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76457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2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2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2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13E9-E0EC-4D44-96BE-C250317E5AC5}"/>
              </a:ext>
            </a:extLst>
          </p:cNvPr>
          <p:cNvSpPr>
            <a:spLocks noGrp="1"/>
          </p:cNvSpPr>
          <p:nvPr>
            <p:ph type="title"/>
          </p:nvPr>
        </p:nvSpPr>
        <p:spPr/>
        <p:txBody>
          <a:bodyPr>
            <a:normAutofit/>
          </a:bodyPr>
          <a:lstStyle/>
          <a:p>
            <a:r>
              <a:rPr lang="en-US" dirty="0"/>
              <a:t>Smoothing</a:t>
            </a:r>
          </a:p>
        </p:txBody>
      </p:sp>
      <p:pic>
        <p:nvPicPr>
          <p:cNvPr id="3" name="Picture 2">
            <a:extLst>
              <a:ext uri="{FF2B5EF4-FFF2-40B4-BE49-F238E27FC236}">
                <a16:creationId xmlns:a16="http://schemas.microsoft.com/office/drawing/2014/main" id="{CDBC038F-7A6B-4E14-B3A6-F4C49DE8DFAD}"/>
              </a:ext>
            </a:extLst>
          </p:cNvPr>
          <p:cNvPicPr>
            <a:picLocks noChangeAspect="1"/>
          </p:cNvPicPr>
          <p:nvPr/>
        </p:nvPicPr>
        <p:blipFill>
          <a:blip r:embed="rId2"/>
          <a:stretch>
            <a:fillRect/>
          </a:stretch>
        </p:blipFill>
        <p:spPr>
          <a:xfrm>
            <a:off x="5568485" y="2307990"/>
            <a:ext cx="4629150" cy="1809750"/>
          </a:xfrm>
          <a:prstGeom prst="rect">
            <a:avLst/>
          </a:prstGeom>
        </p:spPr>
      </p:pic>
      <p:pic>
        <p:nvPicPr>
          <p:cNvPr id="5" name="Picture 4">
            <a:extLst>
              <a:ext uri="{FF2B5EF4-FFF2-40B4-BE49-F238E27FC236}">
                <a16:creationId xmlns:a16="http://schemas.microsoft.com/office/drawing/2014/main" id="{D9EC1BAB-886F-4055-8D24-B76377ABF859}"/>
              </a:ext>
            </a:extLst>
          </p:cNvPr>
          <p:cNvPicPr>
            <a:picLocks noChangeAspect="1"/>
          </p:cNvPicPr>
          <p:nvPr/>
        </p:nvPicPr>
        <p:blipFill>
          <a:blip r:embed="rId3"/>
          <a:stretch>
            <a:fillRect/>
          </a:stretch>
        </p:blipFill>
        <p:spPr>
          <a:xfrm>
            <a:off x="5230349" y="4796423"/>
            <a:ext cx="5305425" cy="1581150"/>
          </a:xfrm>
          <a:prstGeom prst="rect">
            <a:avLst/>
          </a:prstGeom>
        </p:spPr>
      </p:pic>
      <p:pic>
        <p:nvPicPr>
          <p:cNvPr id="6" name="Picture 5">
            <a:extLst>
              <a:ext uri="{FF2B5EF4-FFF2-40B4-BE49-F238E27FC236}">
                <a16:creationId xmlns:a16="http://schemas.microsoft.com/office/drawing/2014/main" id="{F66292CF-DD58-440A-933C-1BB32BF8E0D1}"/>
              </a:ext>
            </a:extLst>
          </p:cNvPr>
          <p:cNvPicPr>
            <a:picLocks noChangeAspect="1"/>
          </p:cNvPicPr>
          <p:nvPr/>
        </p:nvPicPr>
        <p:blipFill>
          <a:blip r:embed="rId4"/>
          <a:stretch>
            <a:fillRect/>
          </a:stretch>
        </p:blipFill>
        <p:spPr>
          <a:xfrm>
            <a:off x="1957902" y="1979184"/>
            <a:ext cx="2082837" cy="2467361"/>
          </a:xfrm>
          <a:prstGeom prst="rect">
            <a:avLst/>
          </a:prstGeom>
        </p:spPr>
      </p:pic>
      <p:pic>
        <p:nvPicPr>
          <p:cNvPr id="7" name="Picture 6">
            <a:extLst>
              <a:ext uri="{FF2B5EF4-FFF2-40B4-BE49-F238E27FC236}">
                <a16:creationId xmlns:a16="http://schemas.microsoft.com/office/drawing/2014/main" id="{F839033D-8EA7-40B0-88D4-C4E9EB01B40F}"/>
              </a:ext>
            </a:extLst>
          </p:cNvPr>
          <p:cNvPicPr>
            <a:picLocks noChangeAspect="1"/>
          </p:cNvPicPr>
          <p:nvPr/>
        </p:nvPicPr>
        <p:blipFill>
          <a:blip r:embed="rId5"/>
          <a:stretch>
            <a:fillRect/>
          </a:stretch>
        </p:blipFill>
        <p:spPr>
          <a:xfrm>
            <a:off x="1618197" y="4796423"/>
            <a:ext cx="2762250" cy="1543050"/>
          </a:xfrm>
          <a:prstGeom prst="rect">
            <a:avLst/>
          </a:prstGeom>
        </p:spPr>
      </p:pic>
      <p:sp>
        <p:nvSpPr>
          <p:cNvPr id="8" name="Arrow: Right 7">
            <a:extLst>
              <a:ext uri="{FF2B5EF4-FFF2-40B4-BE49-F238E27FC236}">
                <a16:creationId xmlns:a16="http://schemas.microsoft.com/office/drawing/2014/main" id="{1E67CF50-47BA-4BAE-A6C6-E9D6E936D15B}"/>
              </a:ext>
            </a:extLst>
          </p:cNvPr>
          <p:cNvSpPr/>
          <p:nvPr/>
        </p:nvSpPr>
        <p:spPr>
          <a:xfrm rot="5400000">
            <a:off x="7767256" y="4336511"/>
            <a:ext cx="385226" cy="262646"/>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A31347F-36A9-4CF7-A94F-6C2874044BB8}"/>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8BB25A-64E8-4313-BAA5-A035F41B0EFB}"/>
              </a:ext>
            </a:extLst>
          </p:cNvPr>
          <p:cNvSpPr/>
          <p:nvPr/>
        </p:nvSpPr>
        <p:spPr>
          <a:xfrm>
            <a:off x="2999321" y="5121862"/>
            <a:ext cx="1316005" cy="504239"/>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12F947D-58D1-4933-B44D-DD6921ABC863}"/>
              </a:ext>
            </a:extLst>
          </p:cNvPr>
          <p:cNvSpPr txBox="1"/>
          <p:nvPr/>
        </p:nvSpPr>
        <p:spPr>
          <a:xfrm>
            <a:off x="1656432" y="6325857"/>
            <a:ext cx="2762250" cy="338554"/>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Higher settings = smoother</a:t>
            </a:r>
          </a:p>
        </p:txBody>
      </p:sp>
      <p:sp>
        <p:nvSpPr>
          <p:cNvPr id="12" name="TextBox 11">
            <a:extLst>
              <a:ext uri="{FF2B5EF4-FFF2-40B4-BE49-F238E27FC236}">
                <a16:creationId xmlns:a16="http://schemas.microsoft.com/office/drawing/2014/main" id="{A842E4DD-6812-4595-9E0E-6D27755C0F61}"/>
              </a:ext>
            </a:extLst>
          </p:cNvPr>
          <p:cNvSpPr txBox="1"/>
          <p:nvPr/>
        </p:nvSpPr>
        <p:spPr>
          <a:xfrm>
            <a:off x="1086853" y="1150641"/>
            <a:ext cx="10018295" cy="707886"/>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It can be difficult to create smooth, curvy models. Blender has a tool to smooth all or part of a model, accessible from the Vertex menu.</a:t>
            </a:r>
          </a:p>
        </p:txBody>
      </p:sp>
    </p:spTree>
    <p:extLst>
      <p:ext uri="{BB962C8B-B14F-4D97-AF65-F5344CB8AC3E}">
        <p14:creationId xmlns:p14="http://schemas.microsoft.com/office/powerpoint/2010/main" val="286260451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B0E8-E8FC-432F-B7A9-03CECD56EE83}"/>
              </a:ext>
            </a:extLst>
          </p:cNvPr>
          <p:cNvSpPr>
            <a:spLocks noGrp="1"/>
          </p:cNvSpPr>
          <p:nvPr>
            <p:ph type="title"/>
          </p:nvPr>
        </p:nvSpPr>
        <p:spPr/>
        <p:txBody>
          <a:bodyPr/>
          <a:lstStyle/>
          <a:p>
            <a:r>
              <a:rPr lang="en-US" dirty="0"/>
              <a:t>Proportional Editing</a:t>
            </a:r>
          </a:p>
        </p:txBody>
      </p:sp>
      <p:grpSp>
        <p:nvGrpSpPr>
          <p:cNvPr id="37" name="Group 36">
            <a:extLst>
              <a:ext uri="{FF2B5EF4-FFF2-40B4-BE49-F238E27FC236}">
                <a16:creationId xmlns:a16="http://schemas.microsoft.com/office/drawing/2014/main" id="{AE10FD0A-4892-4D6B-ADAE-F809835B7495}"/>
              </a:ext>
            </a:extLst>
          </p:cNvPr>
          <p:cNvGrpSpPr/>
          <p:nvPr/>
        </p:nvGrpSpPr>
        <p:grpSpPr>
          <a:xfrm>
            <a:off x="1963840" y="1513333"/>
            <a:ext cx="7597570" cy="1801088"/>
            <a:chOff x="1804805" y="1403560"/>
            <a:chExt cx="7597570" cy="1801088"/>
          </a:xfrm>
        </p:grpSpPr>
        <p:pic>
          <p:nvPicPr>
            <p:cNvPr id="4" name="Picture 3">
              <a:extLst>
                <a:ext uri="{FF2B5EF4-FFF2-40B4-BE49-F238E27FC236}">
                  <a16:creationId xmlns:a16="http://schemas.microsoft.com/office/drawing/2014/main" id="{BD9C40EF-A7E7-41AC-B659-E6DBBDD6EC0E}"/>
                </a:ext>
              </a:extLst>
            </p:cNvPr>
            <p:cNvPicPr>
              <a:picLocks noChangeAspect="1"/>
            </p:cNvPicPr>
            <p:nvPr/>
          </p:nvPicPr>
          <p:blipFill>
            <a:blip r:embed="rId2"/>
            <a:stretch>
              <a:fillRect/>
            </a:stretch>
          </p:blipFill>
          <p:spPr>
            <a:xfrm>
              <a:off x="4561187" y="1404423"/>
              <a:ext cx="3200399" cy="1800225"/>
            </a:xfrm>
            <a:prstGeom prst="rect">
              <a:avLst/>
            </a:prstGeom>
          </p:spPr>
        </p:pic>
        <p:pic>
          <p:nvPicPr>
            <p:cNvPr id="5" name="Picture 4">
              <a:extLst>
                <a:ext uri="{FF2B5EF4-FFF2-40B4-BE49-F238E27FC236}">
                  <a16:creationId xmlns:a16="http://schemas.microsoft.com/office/drawing/2014/main" id="{4C1CAE9C-2FDF-417E-AFA5-CC55B4D3C975}"/>
                </a:ext>
              </a:extLst>
            </p:cNvPr>
            <p:cNvPicPr>
              <a:picLocks noChangeAspect="1"/>
            </p:cNvPicPr>
            <p:nvPr/>
          </p:nvPicPr>
          <p:blipFill>
            <a:blip r:embed="rId3"/>
            <a:stretch>
              <a:fillRect/>
            </a:stretch>
          </p:blipFill>
          <p:spPr>
            <a:xfrm>
              <a:off x="8334900" y="1439494"/>
              <a:ext cx="1067475" cy="533738"/>
            </a:xfrm>
            <a:prstGeom prst="rect">
              <a:avLst/>
            </a:prstGeom>
          </p:spPr>
        </p:pic>
        <p:sp>
          <p:nvSpPr>
            <p:cNvPr id="6" name="Rectangle 5">
              <a:extLst>
                <a:ext uri="{FF2B5EF4-FFF2-40B4-BE49-F238E27FC236}">
                  <a16:creationId xmlns:a16="http://schemas.microsoft.com/office/drawing/2014/main" id="{0D799A17-4F77-46D7-94E1-723356CF20F1}"/>
                </a:ext>
              </a:extLst>
            </p:cNvPr>
            <p:cNvSpPr/>
            <p:nvPr/>
          </p:nvSpPr>
          <p:spPr>
            <a:xfrm>
              <a:off x="5948321" y="1475429"/>
              <a:ext cx="120198" cy="71869"/>
            </a:xfrm>
            <a:prstGeom prst="rect">
              <a:avLst/>
            </a:prstGeom>
            <a:noFill/>
            <a:ln w="1905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Rectangle 6">
              <a:extLst>
                <a:ext uri="{FF2B5EF4-FFF2-40B4-BE49-F238E27FC236}">
                  <a16:creationId xmlns:a16="http://schemas.microsoft.com/office/drawing/2014/main" id="{21A8803A-B46B-4881-9630-4454F009306B}"/>
                </a:ext>
              </a:extLst>
            </p:cNvPr>
            <p:cNvSpPr/>
            <p:nvPr/>
          </p:nvSpPr>
          <p:spPr>
            <a:xfrm>
              <a:off x="8313700" y="1407294"/>
              <a:ext cx="1088674" cy="555999"/>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0F44678C-F4F0-4877-914D-19EE2876B2EB}"/>
                </a:ext>
              </a:extLst>
            </p:cNvPr>
            <p:cNvCxnSpPr>
              <a:cxnSpLocks/>
            </p:cNvCxnSpPr>
            <p:nvPr/>
          </p:nvCxnSpPr>
          <p:spPr>
            <a:xfrm flipH="1">
              <a:off x="6068520" y="1403560"/>
              <a:ext cx="2223981" cy="71869"/>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892825-C166-4BD1-87E3-3453FFFE94BE}"/>
                </a:ext>
              </a:extLst>
            </p:cNvPr>
            <p:cNvCxnSpPr>
              <a:cxnSpLocks/>
            </p:cNvCxnSpPr>
            <p:nvPr/>
          </p:nvCxnSpPr>
          <p:spPr>
            <a:xfrm flipH="1" flipV="1">
              <a:off x="6068519" y="1544700"/>
              <a:ext cx="2223982" cy="393461"/>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C63C614-7FB7-4F10-8595-0DDE9077ECD0}"/>
                </a:ext>
              </a:extLst>
            </p:cNvPr>
            <p:cNvPicPr>
              <a:picLocks noChangeAspect="1"/>
            </p:cNvPicPr>
            <p:nvPr/>
          </p:nvPicPr>
          <p:blipFill>
            <a:blip r:embed="rId4"/>
            <a:stretch>
              <a:fillRect/>
            </a:stretch>
          </p:blipFill>
          <p:spPr>
            <a:xfrm>
              <a:off x="8334899" y="2693983"/>
              <a:ext cx="1067475" cy="489989"/>
            </a:xfrm>
            <a:prstGeom prst="rect">
              <a:avLst/>
            </a:prstGeom>
          </p:spPr>
        </p:pic>
        <p:sp>
          <p:nvSpPr>
            <p:cNvPr id="15" name="Arrow: Right 14">
              <a:extLst>
                <a:ext uri="{FF2B5EF4-FFF2-40B4-BE49-F238E27FC236}">
                  <a16:creationId xmlns:a16="http://schemas.microsoft.com/office/drawing/2014/main" id="{3FF5E735-A797-49EB-95D4-2CC7C5029C03}"/>
                </a:ext>
              </a:extLst>
            </p:cNvPr>
            <p:cNvSpPr/>
            <p:nvPr/>
          </p:nvSpPr>
          <p:spPr>
            <a:xfrm rot="5400000">
              <a:off x="8623640" y="2219428"/>
              <a:ext cx="489990" cy="301483"/>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8E56509-A9CD-41E5-A695-AF207E8CB670}"/>
                </a:ext>
              </a:extLst>
            </p:cNvPr>
            <p:cNvGrpSpPr/>
            <p:nvPr/>
          </p:nvGrpSpPr>
          <p:grpSpPr>
            <a:xfrm>
              <a:off x="1804805" y="1706363"/>
              <a:ext cx="2696283" cy="1015663"/>
              <a:chOff x="1548817" y="3588798"/>
              <a:chExt cx="2696283" cy="1015663"/>
            </a:xfrm>
          </p:grpSpPr>
          <p:sp>
            <p:nvSpPr>
              <p:cNvPr id="17" name="Rectangle: Rounded Corners 16">
                <a:extLst>
                  <a:ext uri="{FF2B5EF4-FFF2-40B4-BE49-F238E27FC236}">
                    <a16:creationId xmlns:a16="http://schemas.microsoft.com/office/drawing/2014/main" id="{208E1BD2-195F-4ED2-85B2-A0959235D28B}"/>
                  </a:ext>
                </a:extLst>
              </p:cNvPr>
              <p:cNvSpPr/>
              <p:nvPr/>
            </p:nvSpPr>
            <p:spPr>
              <a:xfrm>
                <a:off x="1548817" y="3829283"/>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18" name="TextBox 17">
                <a:extLst>
                  <a:ext uri="{FF2B5EF4-FFF2-40B4-BE49-F238E27FC236}">
                    <a16:creationId xmlns:a16="http://schemas.microsoft.com/office/drawing/2014/main" id="{906A9F40-DC0B-43AF-92C2-664C17F6AC63}"/>
                  </a:ext>
                </a:extLst>
              </p:cNvPr>
              <p:cNvSpPr txBox="1"/>
              <p:nvPr/>
            </p:nvSpPr>
            <p:spPr>
              <a:xfrm>
                <a:off x="2384665" y="3588798"/>
                <a:ext cx="1860435"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Toggle proportional editing</a:t>
                </a:r>
              </a:p>
            </p:txBody>
          </p:sp>
        </p:grpSp>
      </p:grpSp>
      <p:grpSp>
        <p:nvGrpSpPr>
          <p:cNvPr id="36" name="Group 35">
            <a:extLst>
              <a:ext uri="{FF2B5EF4-FFF2-40B4-BE49-F238E27FC236}">
                <a16:creationId xmlns:a16="http://schemas.microsoft.com/office/drawing/2014/main" id="{4D5FB513-C070-4109-80D4-985F089B1D84}"/>
              </a:ext>
            </a:extLst>
          </p:cNvPr>
          <p:cNvGrpSpPr/>
          <p:nvPr/>
        </p:nvGrpSpPr>
        <p:grpSpPr>
          <a:xfrm>
            <a:off x="887768" y="3904723"/>
            <a:ext cx="10121106" cy="2343150"/>
            <a:chOff x="1012850" y="3904723"/>
            <a:chExt cx="10121106" cy="2343150"/>
          </a:xfrm>
        </p:grpSpPr>
        <p:pic>
          <p:nvPicPr>
            <p:cNvPr id="19" name="Picture 18">
              <a:extLst>
                <a:ext uri="{FF2B5EF4-FFF2-40B4-BE49-F238E27FC236}">
                  <a16:creationId xmlns:a16="http://schemas.microsoft.com/office/drawing/2014/main" id="{7C4D56B0-171B-41EB-8B57-A5D889BF6C84}"/>
                </a:ext>
              </a:extLst>
            </p:cNvPr>
            <p:cNvPicPr>
              <a:picLocks noChangeAspect="1"/>
            </p:cNvPicPr>
            <p:nvPr/>
          </p:nvPicPr>
          <p:blipFill>
            <a:blip r:embed="rId5"/>
            <a:stretch>
              <a:fillRect/>
            </a:stretch>
          </p:blipFill>
          <p:spPr>
            <a:xfrm>
              <a:off x="6692089" y="3904723"/>
              <a:ext cx="1819275" cy="2343150"/>
            </a:xfrm>
            <a:prstGeom prst="rect">
              <a:avLst/>
            </a:prstGeom>
          </p:spPr>
        </p:pic>
        <p:pic>
          <p:nvPicPr>
            <p:cNvPr id="20" name="Picture 19">
              <a:extLst>
                <a:ext uri="{FF2B5EF4-FFF2-40B4-BE49-F238E27FC236}">
                  <a16:creationId xmlns:a16="http://schemas.microsoft.com/office/drawing/2014/main" id="{1C866D40-8B33-4658-ADE1-D01782D0717E}"/>
                </a:ext>
              </a:extLst>
            </p:cNvPr>
            <p:cNvPicPr>
              <a:picLocks noChangeAspect="1"/>
            </p:cNvPicPr>
            <p:nvPr/>
          </p:nvPicPr>
          <p:blipFill>
            <a:blip r:embed="rId6"/>
            <a:stretch>
              <a:fillRect/>
            </a:stretch>
          </p:blipFill>
          <p:spPr>
            <a:xfrm>
              <a:off x="4712519" y="4004735"/>
              <a:ext cx="1676400" cy="2143125"/>
            </a:xfrm>
            <a:prstGeom prst="rect">
              <a:avLst/>
            </a:prstGeom>
          </p:spPr>
        </p:pic>
        <p:pic>
          <p:nvPicPr>
            <p:cNvPr id="21" name="Picture 20">
              <a:extLst>
                <a:ext uri="{FF2B5EF4-FFF2-40B4-BE49-F238E27FC236}">
                  <a16:creationId xmlns:a16="http://schemas.microsoft.com/office/drawing/2014/main" id="{EB3FF366-71F6-4307-86E2-C24E3E12B279}"/>
                </a:ext>
              </a:extLst>
            </p:cNvPr>
            <p:cNvPicPr>
              <a:picLocks noChangeAspect="1"/>
            </p:cNvPicPr>
            <p:nvPr/>
          </p:nvPicPr>
          <p:blipFill>
            <a:blip r:embed="rId7"/>
            <a:stretch>
              <a:fillRect/>
            </a:stretch>
          </p:blipFill>
          <p:spPr>
            <a:xfrm>
              <a:off x="8814534" y="3904723"/>
              <a:ext cx="2319422" cy="2343150"/>
            </a:xfrm>
            <a:prstGeom prst="rect">
              <a:avLst/>
            </a:prstGeom>
          </p:spPr>
        </p:pic>
        <p:grpSp>
          <p:nvGrpSpPr>
            <p:cNvPr id="25" name="Group 24">
              <a:extLst>
                <a:ext uri="{FF2B5EF4-FFF2-40B4-BE49-F238E27FC236}">
                  <a16:creationId xmlns:a16="http://schemas.microsoft.com/office/drawing/2014/main" id="{E2C7A715-F967-4609-9BF4-FA626960D811}"/>
                </a:ext>
              </a:extLst>
            </p:cNvPr>
            <p:cNvGrpSpPr/>
            <p:nvPr/>
          </p:nvGrpSpPr>
          <p:grpSpPr>
            <a:xfrm>
              <a:off x="1012850" y="4477548"/>
              <a:ext cx="641891" cy="1269433"/>
              <a:chOff x="1556860" y="3834093"/>
              <a:chExt cx="641891" cy="1269433"/>
            </a:xfrm>
          </p:grpSpPr>
          <p:grpSp>
            <p:nvGrpSpPr>
              <p:cNvPr id="28" name="Group 27">
                <a:extLst>
                  <a:ext uri="{FF2B5EF4-FFF2-40B4-BE49-F238E27FC236}">
                    <a16:creationId xmlns:a16="http://schemas.microsoft.com/office/drawing/2014/main" id="{54982C2F-0AC5-424D-88C3-76A519D01476}"/>
                  </a:ext>
                </a:extLst>
              </p:cNvPr>
              <p:cNvGrpSpPr/>
              <p:nvPr/>
            </p:nvGrpSpPr>
            <p:grpSpPr>
              <a:xfrm>
                <a:off x="1556860" y="4086423"/>
                <a:ext cx="641891" cy="1017103"/>
                <a:chOff x="5143499" y="2943225"/>
                <a:chExt cx="1971675" cy="3124200"/>
              </a:xfrm>
            </p:grpSpPr>
            <p:sp>
              <p:nvSpPr>
                <p:cNvPr id="31" name="Rectangle: Rounded Corners 30">
                  <a:extLst>
                    <a:ext uri="{FF2B5EF4-FFF2-40B4-BE49-F238E27FC236}">
                      <a16:creationId xmlns:a16="http://schemas.microsoft.com/office/drawing/2014/main" id="{CE168328-B956-42C6-B94A-4C50ACC9B732}"/>
                    </a:ext>
                  </a:extLst>
                </p:cNvPr>
                <p:cNvSpPr/>
                <p:nvPr/>
              </p:nvSpPr>
              <p:spPr>
                <a:xfrm>
                  <a:off x="5143500" y="2943225"/>
                  <a:ext cx="1905000" cy="3124200"/>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C5C4FBA6-FAA9-496F-AF7B-ACBB76B98706}"/>
                    </a:ext>
                  </a:extLst>
                </p:cNvPr>
                <p:cNvSpPr/>
                <p:nvPr/>
              </p:nvSpPr>
              <p:spPr>
                <a:xfrm rot="10800000" flipV="1">
                  <a:off x="5143499" y="4155043"/>
                  <a:ext cx="1971675" cy="342900"/>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B2470CA-2E2C-405E-94AF-00FB733AEF28}"/>
                    </a:ext>
                  </a:extLst>
                </p:cNvPr>
                <p:cNvCxnSpPr>
                  <a:cxnSpLocks/>
                </p:cNvCxnSpPr>
                <p:nvPr/>
              </p:nvCxnSpPr>
              <p:spPr>
                <a:xfrm>
                  <a:off x="6096000" y="3886200"/>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7A0D9FCF-FEF7-4DB8-8426-8C00F7E2D4B0}"/>
                    </a:ext>
                  </a:extLst>
                </p:cNvPr>
                <p:cNvSpPr/>
                <p:nvPr/>
              </p:nvSpPr>
              <p:spPr>
                <a:xfrm>
                  <a:off x="5916219" y="3212068"/>
                  <a:ext cx="359562" cy="674131"/>
                </a:xfrm>
                <a:prstGeom prst="roundRect">
                  <a:avLst>
                    <a:gd name="adj" fmla="val 50000"/>
                  </a:avLst>
                </a:prstGeom>
                <a:solidFill>
                  <a:srgbClr val="FFC69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2B91FA1F-DD38-454F-837E-BAAE43314CA9}"/>
                    </a:ext>
                  </a:extLst>
                </p:cNvPr>
                <p:cNvCxnSpPr>
                  <a:cxnSpLocks/>
                </p:cNvCxnSpPr>
                <p:nvPr/>
              </p:nvCxnSpPr>
              <p:spPr>
                <a:xfrm>
                  <a:off x="6096000" y="2943225"/>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Arrow: Down 28">
                <a:extLst>
                  <a:ext uri="{FF2B5EF4-FFF2-40B4-BE49-F238E27FC236}">
                    <a16:creationId xmlns:a16="http://schemas.microsoft.com/office/drawing/2014/main" id="{32AA907A-682D-4807-B141-067BF5819186}"/>
                  </a:ext>
                </a:extLst>
              </p:cNvPr>
              <p:cNvSpPr/>
              <p:nvPr/>
            </p:nvSpPr>
            <p:spPr>
              <a:xfrm>
                <a:off x="1776704" y="4508182"/>
                <a:ext cx="180495" cy="20482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257749ED-9A33-4317-99DC-BA349BD6C765}"/>
                  </a:ext>
                </a:extLst>
              </p:cNvPr>
              <p:cNvSpPr/>
              <p:nvPr/>
            </p:nvSpPr>
            <p:spPr>
              <a:xfrm rot="10800000">
                <a:off x="1776703" y="3834093"/>
                <a:ext cx="180495" cy="20482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739694EA-4B52-4567-B7A6-8F7677D208E8}"/>
                </a:ext>
              </a:extLst>
            </p:cNvPr>
            <p:cNvSpPr txBox="1"/>
            <p:nvPr/>
          </p:nvSpPr>
          <p:spPr>
            <a:xfrm>
              <a:off x="1754084" y="4643805"/>
              <a:ext cx="2655265"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Use the mouse wheel to control the size of the effect.</a:t>
              </a:r>
            </a:p>
          </p:txBody>
        </p:sp>
      </p:grpSp>
      <p:sp>
        <p:nvSpPr>
          <p:cNvPr id="38" name="Oval 37">
            <a:extLst>
              <a:ext uri="{FF2B5EF4-FFF2-40B4-BE49-F238E27FC236}">
                <a16:creationId xmlns:a16="http://schemas.microsoft.com/office/drawing/2014/main" id="{849D07F5-AE20-4D89-B7A5-38C589AE0EB1}"/>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24186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5F5E5-6433-4A3B-B624-DDF95ABA40EC}"/>
              </a:ext>
            </a:extLst>
          </p:cNvPr>
          <p:cNvSpPr>
            <a:spLocks noGrp="1"/>
          </p:cNvSpPr>
          <p:nvPr>
            <p:ph type="title"/>
          </p:nvPr>
        </p:nvSpPr>
        <p:spPr>
          <a:xfrm>
            <a:off x="838200" y="-226220"/>
            <a:ext cx="10515600" cy="1325563"/>
          </a:xfrm>
        </p:spPr>
        <p:txBody>
          <a:bodyPr/>
          <a:lstStyle/>
          <a:p>
            <a:r>
              <a:rPr lang="en-US" dirty="0"/>
              <a:t>Proportional Editing modes</a:t>
            </a:r>
          </a:p>
        </p:txBody>
      </p:sp>
      <p:pic>
        <p:nvPicPr>
          <p:cNvPr id="3" name="Picture 2">
            <a:extLst>
              <a:ext uri="{FF2B5EF4-FFF2-40B4-BE49-F238E27FC236}">
                <a16:creationId xmlns:a16="http://schemas.microsoft.com/office/drawing/2014/main" id="{6A3FCA16-FC2C-4BBF-9731-F30144299A3D}"/>
              </a:ext>
            </a:extLst>
          </p:cNvPr>
          <p:cNvPicPr>
            <a:picLocks noChangeAspect="1"/>
          </p:cNvPicPr>
          <p:nvPr/>
        </p:nvPicPr>
        <p:blipFill>
          <a:blip r:embed="rId2"/>
          <a:stretch>
            <a:fillRect/>
          </a:stretch>
        </p:blipFill>
        <p:spPr>
          <a:xfrm>
            <a:off x="328609" y="1653877"/>
            <a:ext cx="2324100" cy="2686050"/>
          </a:xfrm>
          <a:prstGeom prst="rect">
            <a:avLst/>
          </a:prstGeom>
        </p:spPr>
      </p:pic>
      <p:pic>
        <p:nvPicPr>
          <p:cNvPr id="5" name="Picture 4">
            <a:extLst>
              <a:ext uri="{FF2B5EF4-FFF2-40B4-BE49-F238E27FC236}">
                <a16:creationId xmlns:a16="http://schemas.microsoft.com/office/drawing/2014/main" id="{6DE52393-1A3B-453D-8C17-967EDDEB2114}"/>
              </a:ext>
            </a:extLst>
          </p:cNvPr>
          <p:cNvPicPr>
            <a:picLocks noChangeAspect="1"/>
          </p:cNvPicPr>
          <p:nvPr/>
        </p:nvPicPr>
        <p:blipFill>
          <a:blip r:embed="rId3"/>
          <a:stretch>
            <a:fillRect/>
          </a:stretch>
        </p:blipFill>
        <p:spPr>
          <a:xfrm>
            <a:off x="2933700" y="1353571"/>
            <a:ext cx="1990725" cy="1504950"/>
          </a:xfrm>
          <a:prstGeom prst="rect">
            <a:avLst/>
          </a:prstGeom>
        </p:spPr>
      </p:pic>
      <p:pic>
        <p:nvPicPr>
          <p:cNvPr id="6" name="Picture 5">
            <a:extLst>
              <a:ext uri="{FF2B5EF4-FFF2-40B4-BE49-F238E27FC236}">
                <a16:creationId xmlns:a16="http://schemas.microsoft.com/office/drawing/2014/main" id="{A79EC25E-12C1-484C-8F7A-945AFCD08BB2}"/>
              </a:ext>
            </a:extLst>
          </p:cNvPr>
          <p:cNvPicPr>
            <a:picLocks noChangeAspect="1"/>
          </p:cNvPicPr>
          <p:nvPr/>
        </p:nvPicPr>
        <p:blipFill>
          <a:blip r:embed="rId4"/>
          <a:stretch>
            <a:fillRect/>
          </a:stretch>
        </p:blipFill>
        <p:spPr>
          <a:xfrm>
            <a:off x="5157787" y="1401196"/>
            <a:ext cx="2009775" cy="1438275"/>
          </a:xfrm>
          <a:prstGeom prst="rect">
            <a:avLst/>
          </a:prstGeom>
        </p:spPr>
      </p:pic>
      <p:pic>
        <p:nvPicPr>
          <p:cNvPr id="7" name="Picture 6">
            <a:extLst>
              <a:ext uri="{FF2B5EF4-FFF2-40B4-BE49-F238E27FC236}">
                <a16:creationId xmlns:a16="http://schemas.microsoft.com/office/drawing/2014/main" id="{2DC48BD3-0125-4AEF-A9E6-ADA53B95FA13}"/>
              </a:ext>
            </a:extLst>
          </p:cNvPr>
          <p:cNvPicPr>
            <a:picLocks noChangeAspect="1"/>
          </p:cNvPicPr>
          <p:nvPr/>
        </p:nvPicPr>
        <p:blipFill>
          <a:blip r:embed="rId5"/>
          <a:stretch>
            <a:fillRect/>
          </a:stretch>
        </p:blipFill>
        <p:spPr>
          <a:xfrm>
            <a:off x="7400924" y="1434533"/>
            <a:ext cx="2019300" cy="1371600"/>
          </a:xfrm>
          <a:prstGeom prst="rect">
            <a:avLst/>
          </a:prstGeom>
        </p:spPr>
      </p:pic>
      <p:pic>
        <p:nvPicPr>
          <p:cNvPr id="9" name="Picture 8">
            <a:extLst>
              <a:ext uri="{FF2B5EF4-FFF2-40B4-BE49-F238E27FC236}">
                <a16:creationId xmlns:a16="http://schemas.microsoft.com/office/drawing/2014/main" id="{7D1BE3D3-9B7A-4BAF-835D-566DD95A217B}"/>
              </a:ext>
            </a:extLst>
          </p:cNvPr>
          <p:cNvPicPr>
            <a:picLocks noChangeAspect="1"/>
          </p:cNvPicPr>
          <p:nvPr/>
        </p:nvPicPr>
        <p:blipFill>
          <a:blip r:embed="rId6"/>
          <a:stretch>
            <a:fillRect/>
          </a:stretch>
        </p:blipFill>
        <p:spPr>
          <a:xfrm>
            <a:off x="9658351" y="1448820"/>
            <a:ext cx="1990725" cy="1343025"/>
          </a:xfrm>
          <a:prstGeom prst="rect">
            <a:avLst/>
          </a:prstGeom>
        </p:spPr>
      </p:pic>
      <p:pic>
        <p:nvPicPr>
          <p:cNvPr id="13" name="Picture 12">
            <a:extLst>
              <a:ext uri="{FF2B5EF4-FFF2-40B4-BE49-F238E27FC236}">
                <a16:creationId xmlns:a16="http://schemas.microsoft.com/office/drawing/2014/main" id="{60DF75F6-F5C3-42D5-9C8E-2C719CB94DA9}"/>
              </a:ext>
            </a:extLst>
          </p:cNvPr>
          <p:cNvPicPr>
            <a:picLocks noChangeAspect="1"/>
          </p:cNvPicPr>
          <p:nvPr/>
        </p:nvPicPr>
        <p:blipFill>
          <a:blip r:embed="rId7"/>
          <a:stretch>
            <a:fillRect/>
          </a:stretch>
        </p:blipFill>
        <p:spPr>
          <a:xfrm>
            <a:off x="2967037" y="3029742"/>
            <a:ext cx="2009775" cy="1476375"/>
          </a:xfrm>
          <a:prstGeom prst="rect">
            <a:avLst/>
          </a:prstGeom>
        </p:spPr>
      </p:pic>
      <p:pic>
        <p:nvPicPr>
          <p:cNvPr id="16" name="Picture 15">
            <a:extLst>
              <a:ext uri="{FF2B5EF4-FFF2-40B4-BE49-F238E27FC236}">
                <a16:creationId xmlns:a16="http://schemas.microsoft.com/office/drawing/2014/main" id="{C00F1B91-2172-4753-8AA2-C0B5BBEAFE3A}"/>
              </a:ext>
            </a:extLst>
          </p:cNvPr>
          <p:cNvPicPr>
            <a:picLocks noChangeAspect="1"/>
          </p:cNvPicPr>
          <p:nvPr/>
        </p:nvPicPr>
        <p:blipFill>
          <a:blip r:embed="rId8"/>
          <a:stretch>
            <a:fillRect/>
          </a:stretch>
        </p:blipFill>
        <p:spPr>
          <a:xfrm>
            <a:off x="5224461" y="3072604"/>
            <a:ext cx="1981200" cy="1390650"/>
          </a:xfrm>
          <a:prstGeom prst="rect">
            <a:avLst/>
          </a:prstGeom>
        </p:spPr>
      </p:pic>
      <p:pic>
        <p:nvPicPr>
          <p:cNvPr id="17" name="Picture 16">
            <a:extLst>
              <a:ext uri="{FF2B5EF4-FFF2-40B4-BE49-F238E27FC236}">
                <a16:creationId xmlns:a16="http://schemas.microsoft.com/office/drawing/2014/main" id="{B0EE9ED4-D9DC-49A1-907E-011FB1243C3D}"/>
              </a:ext>
            </a:extLst>
          </p:cNvPr>
          <p:cNvPicPr>
            <a:picLocks noChangeAspect="1"/>
          </p:cNvPicPr>
          <p:nvPr/>
        </p:nvPicPr>
        <p:blipFill>
          <a:blip r:embed="rId9"/>
          <a:stretch>
            <a:fillRect/>
          </a:stretch>
        </p:blipFill>
        <p:spPr>
          <a:xfrm>
            <a:off x="7453310" y="2858292"/>
            <a:ext cx="1943100" cy="1647825"/>
          </a:xfrm>
          <a:prstGeom prst="rect">
            <a:avLst/>
          </a:prstGeom>
        </p:spPr>
      </p:pic>
      <p:pic>
        <p:nvPicPr>
          <p:cNvPr id="18" name="Picture 17">
            <a:extLst>
              <a:ext uri="{FF2B5EF4-FFF2-40B4-BE49-F238E27FC236}">
                <a16:creationId xmlns:a16="http://schemas.microsoft.com/office/drawing/2014/main" id="{32FC042E-9927-4BD4-BC0A-5ABE3723556A}"/>
              </a:ext>
            </a:extLst>
          </p:cNvPr>
          <p:cNvPicPr>
            <a:picLocks noChangeAspect="1"/>
          </p:cNvPicPr>
          <p:nvPr/>
        </p:nvPicPr>
        <p:blipFill>
          <a:blip r:embed="rId10"/>
          <a:stretch>
            <a:fillRect/>
          </a:stretch>
        </p:blipFill>
        <p:spPr>
          <a:xfrm>
            <a:off x="9710738" y="2920204"/>
            <a:ext cx="2000250" cy="1524000"/>
          </a:xfrm>
          <a:prstGeom prst="rect">
            <a:avLst/>
          </a:prstGeom>
        </p:spPr>
      </p:pic>
      <p:pic>
        <p:nvPicPr>
          <p:cNvPr id="19" name="Picture 18">
            <a:extLst>
              <a:ext uri="{FF2B5EF4-FFF2-40B4-BE49-F238E27FC236}">
                <a16:creationId xmlns:a16="http://schemas.microsoft.com/office/drawing/2014/main" id="{ACF1554F-9C68-4D76-B0C4-879ED5A97F73}"/>
              </a:ext>
            </a:extLst>
          </p:cNvPr>
          <p:cNvPicPr>
            <a:picLocks noChangeAspect="1"/>
          </p:cNvPicPr>
          <p:nvPr/>
        </p:nvPicPr>
        <p:blipFill>
          <a:blip r:embed="rId11"/>
          <a:stretch>
            <a:fillRect/>
          </a:stretch>
        </p:blipFill>
        <p:spPr>
          <a:xfrm>
            <a:off x="4138609" y="5321300"/>
            <a:ext cx="2009775" cy="1400175"/>
          </a:xfrm>
          <a:prstGeom prst="rect">
            <a:avLst/>
          </a:prstGeom>
        </p:spPr>
      </p:pic>
      <p:pic>
        <p:nvPicPr>
          <p:cNvPr id="20" name="Picture 19">
            <a:extLst>
              <a:ext uri="{FF2B5EF4-FFF2-40B4-BE49-F238E27FC236}">
                <a16:creationId xmlns:a16="http://schemas.microsoft.com/office/drawing/2014/main" id="{701BCCAC-F54E-4C5B-83B5-8B21E04847F4}"/>
              </a:ext>
            </a:extLst>
          </p:cNvPr>
          <p:cNvPicPr>
            <a:picLocks noChangeAspect="1"/>
          </p:cNvPicPr>
          <p:nvPr/>
        </p:nvPicPr>
        <p:blipFill>
          <a:blip r:embed="rId12"/>
          <a:stretch>
            <a:fillRect/>
          </a:stretch>
        </p:blipFill>
        <p:spPr>
          <a:xfrm>
            <a:off x="6677025" y="5397500"/>
            <a:ext cx="2171700" cy="1323975"/>
          </a:xfrm>
          <a:prstGeom prst="rect">
            <a:avLst/>
          </a:prstGeom>
        </p:spPr>
      </p:pic>
      <p:sp>
        <p:nvSpPr>
          <p:cNvPr id="21" name="TextBox 20">
            <a:extLst>
              <a:ext uri="{FF2B5EF4-FFF2-40B4-BE49-F238E27FC236}">
                <a16:creationId xmlns:a16="http://schemas.microsoft.com/office/drawing/2014/main" id="{D1E6873A-9E10-4796-8F0D-E7F236739BE9}"/>
              </a:ext>
            </a:extLst>
          </p:cNvPr>
          <p:cNvSpPr txBox="1"/>
          <p:nvPr/>
        </p:nvSpPr>
        <p:spPr>
          <a:xfrm>
            <a:off x="3382053" y="942745"/>
            <a:ext cx="1094017"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Smooth</a:t>
            </a:r>
          </a:p>
        </p:txBody>
      </p:sp>
      <p:sp>
        <p:nvSpPr>
          <p:cNvPr id="23" name="TextBox 22">
            <a:extLst>
              <a:ext uri="{FF2B5EF4-FFF2-40B4-BE49-F238E27FC236}">
                <a16:creationId xmlns:a16="http://schemas.microsoft.com/office/drawing/2014/main" id="{F3E44927-B333-48A9-8021-9AE32E7017CF}"/>
              </a:ext>
            </a:extLst>
          </p:cNvPr>
          <p:cNvSpPr txBox="1"/>
          <p:nvPr/>
        </p:nvSpPr>
        <p:spPr>
          <a:xfrm>
            <a:off x="5615665" y="925909"/>
            <a:ext cx="1094017"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Sphere</a:t>
            </a:r>
          </a:p>
        </p:txBody>
      </p:sp>
      <p:sp>
        <p:nvSpPr>
          <p:cNvPr id="24" name="TextBox 23">
            <a:extLst>
              <a:ext uri="{FF2B5EF4-FFF2-40B4-BE49-F238E27FC236}">
                <a16:creationId xmlns:a16="http://schemas.microsoft.com/office/drawing/2014/main" id="{8405D012-A351-4B35-9193-82D3968F06FF}"/>
              </a:ext>
            </a:extLst>
          </p:cNvPr>
          <p:cNvSpPr txBox="1"/>
          <p:nvPr/>
        </p:nvSpPr>
        <p:spPr>
          <a:xfrm>
            <a:off x="7877851" y="942745"/>
            <a:ext cx="1094017"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Root</a:t>
            </a:r>
          </a:p>
        </p:txBody>
      </p:sp>
      <p:sp>
        <p:nvSpPr>
          <p:cNvPr id="25" name="TextBox 24">
            <a:extLst>
              <a:ext uri="{FF2B5EF4-FFF2-40B4-BE49-F238E27FC236}">
                <a16:creationId xmlns:a16="http://schemas.microsoft.com/office/drawing/2014/main" id="{D5829523-4D73-4C09-8422-32066A7162EE}"/>
              </a:ext>
            </a:extLst>
          </p:cNvPr>
          <p:cNvSpPr txBox="1"/>
          <p:nvPr/>
        </p:nvSpPr>
        <p:spPr>
          <a:xfrm>
            <a:off x="9720264" y="942745"/>
            <a:ext cx="1990724"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Inverse square</a:t>
            </a:r>
          </a:p>
        </p:txBody>
      </p:sp>
      <p:sp>
        <p:nvSpPr>
          <p:cNvPr id="26" name="TextBox 25">
            <a:extLst>
              <a:ext uri="{FF2B5EF4-FFF2-40B4-BE49-F238E27FC236}">
                <a16:creationId xmlns:a16="http://schemas.microsoft.com/office/drawing/2014/main" id="{B231C451-04A5-4BB6-BD00-7A8FC1EE1ACA}"/>
              </a:ext>
            </a:extLst>
          </p:cNvPr>
          <p:cNvSpPr txBox="1"/>
          <p:nvPr/>
        </p:nvSpPr>
        <p:spPr>
          <a:xfrm>
            <a:off x="3486148" y="4444204"/>
            <a:ext cx="885825"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Sharp</a:t>
            </a:r>
          </a:p>
        </p:txBody>
      </p:sp>
      <p:sp>
        <p:nvSpPr>
          <p:cNvPr id="27" name="TextBox 26">
            <a:extLst>
              <a:ext uri="{FF2B5EF4-FFF2-40B4-BE49-F238E27FC236}">
                <a16:creationId xmlns:a16="http://schemas.microsoft.com/office/drawing/2014/main" id="{C4BBF6F8-DF09-483E-97C9-0495ACA96EEF}"/>
              </a:ext>
            </a:extLst>
          </p:cNvPr>
          <p:cNvSpPr txBox="1"/>
          <p:nvPr/>
        </p:nvSpPr>
        <p:spPr>
          <a:xfrm>
            <a:off x="5753098" y="4444204"/>
            <a:ext cx="923926"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Linear</a:t>
            </a:r>
          </a:p>
        </p:txBody>
      </p:sp>
      <p:sp>
        <p:nvSpPr>
          <p:cNvPr id="28" name="TextBox 27">
            <a:extLst>
              <a:ext uri="{FF2B5EF4-FFF2-40B4-BE49-F238E27FC236}">
                <a16:creationId xmlns:a16="http://schemas.microsoft.com/office/drawing/2014/main" id="{8469D40E-9197-4F92-85EE-8524576A898A}"/>
              </a:ext>
            </a:extLst>
          </p:cNvPr>
          <p:cNvSpPr txBox="1"/>
          <p:nvPr/>
        </p:nvSpPr>
        <p:spPr>
          <a:xfrm>
            <a:off x="7779197" y="4463254"/>
            <a:ext cx="1291324"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Constant</a:t>
            </a:r>
          </a:p>
        </p:txBody>
      </p:sp>
      <p:sp>
        <p:nvSpPr>
          <p:cNvPr id="29" name="TextBox 28">
            <a:extLst>
              <a:ext uri="{FF2B5EF4-FFF2-40B4-BE49-F238E27FC236}">
                <a16:creationId xmlns:a16="http://schemas.microsoft.com/office/drawing/2014/main" id="{8FC43C30-2D88-42A2-92A4-FF972F5EF703}"/>
              </a:ext>
            </a:extLst>
          </p:cNvPr>
          <p:cNvSpPr txBox="1"/>
          <p:nvPr/>
        </p:nvSpPr>
        <p:spPr>
          <a:xfrm>
            <a:off x="10172694" y="4444204"/>
            <a:ext cx="1143006"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Random</a:t>
            </a:r>
          </a:p>
        </p:txBody>
      </p:sp>
      <p:sp>
        <p:nvSpPr>
          <p:cNvPr id="30" name="TextBox 29">
            <a:extLst>
              <a:ext uri="{FF2B5EF4-FFF2-40B4-BE49-F238E27FC236}">
                <a16:creationId xmlns:a16="http://schemas.microsoft.com/office/drawing/2014/main" id="{A241FF70-BD9D-4766-A4EA-5587E45D45CC}"/>
              </a:ext>
            </a:extLst>
          </p:cNvPr>
          <p:cNvSpPr txBox="1"/>
          <p:nvPr/>
        </p:nvSpPr>
        <p:spPr>
          <a:xfrm>
            <a:off x="8971868" y="5821332"/>
            <a:ext cx="2677208"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Projected from view</a:t>
            </a:r>
          </a:p>
        </p:txBody>
      </p:sp>
      <p:sp>
        <p:nvSpPr>
          <p:cNvPr id="31" name="TextBox 30">
            <a:extLst>
              <a:ext uri="{FF2B5EF4-FFF2-40B4-BE49-F238E27FC236}">
                <a16:creationId xmlns:a16="http://schemas.microsoft.com/office/drawing/2014/main" id="{1E983837-2C5A-46C7-ADCF-44ACD64CA6D8}"/>
              </a:ext>
            </a:extLst>
          </p:cNvPr>
          <p:cNvSpPr txBox="1"/>
          <p:nvPr/>
        </p:nvSpPr>
        <p:spPr>
          <a:xfrm>
            <a:off x="1864513" y="5821332"/>
            <a:ext cx="2009775"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Connected only</a:t>
            </a:r>
          </a:p>
        </p:txBody>
      </p:sp>
    </p:spTree>
    <p:extLst>
      <p:ext uri="{BB962C8B-B14F-4D97-AF65-F5344CB8AC3E}">
        <p14:creationId xmlns:p14="http://schemas.microsoft.com/office/powerpoint/2010/main" val="128323645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4FEF-7413-4ECA-86E9-1058BF9BA184}"/>
              </a:ext>
            </a:extLst>
          </p:cNvPr>
          <p:cNvSpPr>
            <a:spLocks noGrp="1"/>
          </p:cNvSpPr>
          <p:nvPr>
            <p:ph type="title"/>
          </p:nvPr>
        </p:nvSpPr>
        <p:spPr/>
        <p:txBody>
          <a:bodyPr/>
          <a:lstStyle/>
          <a:p>
            <a:r>
              <a:rPr lang="en-US" dirty="0"/>
              <a:t>Blender 2.8</a:t>
            </a:r>
          </a:p>
        </p:txBody>
      </p:sp>
      <p:grpSp>
        <p:nvGrpSpPr>
          <p:cNvPr id="5" name="Group 4">
            <a:extLst>
              <a:ext uri="{FF2B5EF4-FFF2-40B4-BE49-F238E27FC236}">
                <a16:creationId xmlns:a16="http://schemas.microsoft.com/office/drawing/2014/main" id="{44DB42F2-52B3-4AD2-B67F-67DF92CEECAE}"/>
              </a:ext>
            </a:extLst>
          </p:cNvPr>
          <p:cNvGrpSpPr/>
          <p:nvPr/>
        </p:nvGrpSpPr>
        <p:grpSpPr>
          <a:xfrm>
            <a:off x="1343025" y="3362324"/>
            <a:ext cx="9505950" cy="2486025"/>
            <a:chOff x="1009650" y="2381249"/>
            <a:chExt cx="9505950" cy="2486025"/>
          </a:xfrm>
        </p:grpSpPr>
        <p:pic>
          <p:nvPicPr>
            <p:cNvPr id="3" name="Picture 2">
              <a:extLst>
                <a:ext uri="{FF2B5EF4-FFF2-40B4-BE49-F238E27FC236}">
                  <a16:creationId xmlns:a16="http://schemas.microsoft.com/office/drawing/2014/main" id="{A8F49095-8B96-41C9-A684-41DAF2225552}"/>
                </a:ext>
              </a:extLst>
            </p:cNvPr>
            <p:cNvPicPr>
              <a:picLocks noChangeAspect="1"/>
            </p:cNvPicPr>
            <p:nvPr/>
          </p:nvPicPr>
          <p:blipFill>
            <a:blip r:embed="rId2"/>
            <a:stretch>
              <a:fillRect/>
            </a:stretch>
          </p:blipFill>
          <p:spPr>
            <a:xfrm>
              <a:off x="1009650" y="2381249"/>
              <a:ext cx="4419600" cy="2486025"/>
            </a:xfrm>
            <a:prstGeom prst="rect">
              <a:avLst/>
            </a:prstGeom>
          </p:spPr>
        </p:pic>
        <p:pic>
          <p:nvPicPr>
            <p:cNvPr id="4" name="Picture 3">
              <a:extLst>
                <a:ext uri="{FF2B5EF4-FFF2-40B4-BE49-F238E27FC236}">
                  <a16:creationId xmlns:a16="http://schemas.microsoft.com/office/drawing/2014/main" id="{BDDC8908-A85C-434D-9ADE-C529F860044B}"/>
                </a:ext>
              </a:extLst>
            </p:cNvPr>
            <p:cNvPicPr>
              <a:picLocks noChangeAspect="1"/>
            </p:cNvPicPr>
            <p:nvPr/>
          </p:nvPicPr>
          <p:blipFill>
            <a:blip r:embed="rId3"/>
            <a:stretch>
              <a:fillRect/>
            </a:stretch>
          </p:blipFill>
          <p:spPr>
            <a:xfrm>
              <a:off x="6096000" y="2381249"/>
              <a:ext cx="4419600" cy="2486025"/>
            </a:xfrm>
            <a:prstGeom prst="rect">
              <a:avLst/>
            </a:prstGeom>
          </p:spPr>
        </p:pic>
      </p:grpSp>
      <p:sp>
        <p:nvSpPr>
          <p:cNvPr id="6" name="TextBox 5">
            <a:extLst>
              <a:ext uri="{FF2B5EF4-FFF2-40B4-BE49-F238E27FC236}">
                <a16:creationId xmlns:a16="http://schemas.microsoft.com/office/drawing/2014/main" id="{7163246F-AF9C-42D8-B95E-2C9E47985288}"/>
              </a:ext>
            </a:extLst>
          </p:cNvPr>
          <p:cNvSpPr txBox="1"/>
          <p:nvPr/>
        </p:nvSpPr>
        <p:spPr>
          <a:xfrm>
            <a:off x="2341756" y="1462088"/>
            <a:ext cx="7508488"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2.79 is the latest stable version, but this course will use 2.8 Beta.</a:t>
            </a:r>
          </a:p>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2.8 is more streamlined and intuitive, and it’s scheduled for release in October.</a:t>
            </a:r>
          </a:p>
        </p:txBody>
      </p:sp>
      <p:sp>
        <p:nvSpPr>
          <p:cNvPr id="7" name="TextBox 6">
            <a:extLst>
              <a:ext uri="{FF2B5EF4-FFF2-40B4-BE49-F238E27FC236}">
                <a16:creationId xmlns:a16="http://schemas.microsoft.com/office/drawing/2014/main" id="{B82C2BCB-B88E-42D6-89FC-2F7262CDC985}"/>
              </a:ext>
            </a:extLst>
          </p:cNvPr>
          <p:cNvSpPr txBox="1"/>
          <p:nvPr/>
        </p:nvSpPr>
        <p:spPr>
          <a:xfrm>
            <a:off x="3208939" y="5848349"/>
            <a:ext cx="687771"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2.79</a:t>
            </a:r>
          </a:p>
        </p:txBody>
      </p:sp>
      <p:sp>
        <p:nvSpPr>
          <p:cNvPr id="8" name="TextBox 7">
            <a:extLst>
              <a:ext uri="{FF2B5EF4-FFF2-40B4-BE49-F238E27FC236}">
                <a16:creationId xmlns:a16="http://schemas.microsoft.com/office/drawing/2014/main" id="{653B65C2-108E-4361-8174-1631854C766F}"/>
              </a:ext>
            </a:extLst>
          </p:cNvPr>
          <p:cNvSpPr txBox="1"/>
          <p:nvPr/>
        </p:nvSpPr>
        <p:spPr>
          <a:xfrm>
            <a:off x="8058300" y="5848349"/>
            <a:ext cx="1161749"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2.8 Beta</a:t>
            </a:r>
          </a:p>
        </p:txBody>
      </p:sp>
    </p:spTree>
    <p:extLst>
      <p:ext uri="{BB962C8B-B14F-4D97-AF65-F5344CB8AC3E}">
        <p14:creationId xmlns:p14="http://schemas.microsoft.com/office/powerpoint/2010/main" val="22808675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12DC2-14FB-4CFF-889D-316D301BEA37}"/>
              </a:ext>
            </a:extLst>
          </p:cNvPr>
          <p:cNvSpPr>
            <a:spLocks noGrp="1"/>
          </p:cNvSpPr>
          <p:nvPr>
            <p:ph type="title"/>
          </p:nvPr>
        </p:nvSpPr>
        <p:spPr/>
        <p:txBody>
          <a:bodyPr/>
          <a:lstStyle/>
          <a:p>
            <a:r>
              <a:rPr lang="en-US" dirty="0"/>
              <a:t>Can you make this?</a:t>
            </a:r>
          </a:p>
        </p:txBody>
      </p:sp>
      <p:pic>
        <p:nvPicPr>
          <p:cNvPr id="4" name="Picture 3">
            <a:extLst>
              <a:ext uri="{FF2B5EF4-FFF2-40B4-BE49-F238E27FC236}">
                <a16:creationId xmlns:a16="http://schemas.microsoft.com/office/drawing/2014/main" id="{D7FDD7BC-ADBD-4589-969A-AFF66C48466D}"/>
              </a:ext>
            </a:extLst>
          </p:cNvPr>
          <p:cNvPicPr>
            <a:picLocks noChangeAspect="1"/>
          </p:cNvPicPr>
          <p:nvPr/>
        </p:nvPicPr>
        <p:blipFill>
          <a:blip r:embed="rId2"/>
          <a:stretch>
            <a:fillRect/>
          </a:stretch>
        </p:blipFill>
        <p:spPr>
          <a:xfrm>
            <a:off x="5353050" y="1462088"/>
            <a:ext cx="1485900" cy="1884293"/>
          </a:xfrm>
          <a:prstGeom prst="rect">
            <a:avLst/>
          </a:prstGeom>
        </p:spPr>
      </p:pic>
      <p:pic>
        <p:nvPicPr>
          <p:cNvPr id="7" name="Picture 6">
            <a:extLst>
              <a:ext uri="{FF2B5EF4-FFF2-40B4-BE49-F238E27FC236}">
                <a16:creationId xmlns:a16="http://schemas.microsoft.com/office/drawing/2014/main" id="{FF2A8332-4D11-4774-8395-2A2BEDC745BA}"/>
              </a:ext>
            </a:extLst>
          </p:cNvPr>
          <p:cNvPicPr>
            <a:picLocks noChangeAspect="1"/>
          </p:cNvPicPr>
          <p:nvPr/>
        </p:nvPicPr>
        <p:blipFill>
          <a:blip r:embed="rId3"/>
          <a:stretch>
            <a:fillRect/>
          </a:stretch>
        </p:blipFill>
        <p:spPr>
          <a:xfrm>
            <a:off x="4976813" y="3807764"/>
            <a:ext cx="2238375" cy="2647950"/>
          </a:xfrm>
          <a:prstGeom prst="rect">
            <a:avLst/>
          </a:prstGeom>
        </p:spPr>
      </p:pic>
      <p:pic>
        <p:nvPicPr>
          <p:cNvPr id="3" name="Picture 2">
            <a:extLst>
              <a:ext uri="{FF2B5EF4-FFF2-40B4-BE49-F238E27FC236}">
                <a16:creationId xmlns:a16="http://schemas.microsoft.com/office/drawing/2014/main" id="{AC66B192-3951-49D2-BCC0-D774C01DA6DF}"/>
              </a:ext>
            </a:extLst>
          </p:cNvPr>
          <p:cNvPicPr>
            <a:picLocks noChangeAspect="1"/>
          </p:cNvPicPr>
          <p:nvPr/>
        </p:nvPicPr>
        <p:blipFill>
          <a:blip r:embed="rId4"/>
          <a:stretch>
            <a:fillRect/>
          </a:stretch>
        </p:blipFill>
        <p:spPr>
          <a:xfrm>
            <a:off x="1812235" y="1430595"/>
            <a:ext cx="1766976" cy="1947279"/>
          </a:xfrm>
          <a:prstGeom prst="rect">
            <a:avLst/>
          </a:prstGeom>
        </p:spPr>
      </p:pic>
      <p:pic>
        <p:nvPicPr>
          <p:cNvPr id="5" name="Picture 4">
            <a:extLst>
              <a:ext uri="{FF2B5EF4-FFF2-40B4-BE49-F238E27FC236}">
                <a16:creationId xmlns:a16="http://schemas.microsoft.com/office/drawing/2014/main" id="{8342F8DF-1BEF-4AA3-AD00-50B36CB6F1DF}"/>
              </a:ext>
            </a:extLst>
          </p:cNvPr>
          <p:cNvPicPr>
            <a:picLocks noChangeAspect="1"/>
          </p:cNvPicPr>
          <p:nvPr/>
        </p:nvPicPr>
        <p:blipFill>
          <a:blip r:embed="rId5"/>
          <a:stretch>
            <a:fillRect/>
          </a:stretch>
        </p:blipFill>
        <p:spPr>
          <a:xfrm>
            <a:off x="8769310" y="1462087"/>
            <a:ext cx="1497488" cy="1884293"/>
          </a:xfrm>
          <a:prstGeom prst="rect">
            <a:avLst/>
          </a:prstGeom>
        </p:spPr>
      </p:pic>
      <p:pic>
        <p:nvPicPr>
          <p:cNvPr id="6" name="Picture 5">
            <a:extLst>
              <a:ext uri="{FF2B5EF4-FFF2-40B4-BE49-F238E27FC236}">
                <a16:creationId xmlns:a16="http://schemas.microsoft.com/office/drawing/2014/main" id="{CE16E083-99BD-471D-A966-40FDCBE5A267}"/>
              </a:ext>
            </a:extLst>
          </p:cNvPr>
          <p:cNvPicPr>
            <a:picLocks noChangeAspect="1"/>
          </p:cNvPicPr>
          <p:nvPr/>
        </p:nvPicPr>
        <p:blipFill>
          <a:blip r:embed="rId6"/>
          <a:stretch>
            <a:fillRect/>
          </a:stretch>
        </p:blipFill>
        <p:spPr>
          <a:xfrm>
            <a:off x="1794233" y="4013021"/>
            <a:ext cx="1769573" cy="2240611"/>
          </a:xfrm>
          <a:prstGeom prst="rect">
            <a:avLst/>
          </a:prstGeom>
        </p:spPr>
      </p:pic>
      <p:pic>
        <p:nvPicPr>
          <p:cNvPr id="8" name="Picture 7">
            <a:extLst>
              <a:ext uri="{FF2B5EF4-FFF2-40B4-BE49-F238E27FC236}">
                <a16:creationId xmlns:a16="http://schemas.microsoft.com/office/drawing/2014/main" id="{9E72740E-AE47-4ED3-96AF-9F6BA74939C5}"/>
              </a:ext>
            </a:extLst>
          </p:cNvPr>
          <p:cNvPicPr>
            <a:picLocks noChangeAspect="1"/>
          </p:cNvPicPr>
          <p:nvPr/>
        </p:nvPicPr>
        <p:blipFill>
          <a:blip r:embed="rId7"/>
          <a:stretch>
            <a:fillRect/>
          </a:stretch>
        </p:blipFill>
        <p:spPr>
          <a:xfrm>
            <a:off x="8638341" y="3788795"/>
            <a:ext cx="1759426" cy="2666919"/>
          </a:xfrm>
          <a:prstGeom prst="rect">
            <a:avLst/>
          </a:prstGeom>
        </p:spPr>
      </p:pic>
      <p:sp>
        <p:nvSpPr>
          <p:cNvPr id="10" name="TextBox 9">
            <a:extLst>
              <a:ext uri="{FF2B5EF4-FFF2-40B4-BE49-F238E27FC236}">
                <a16:creationId xmlns:a16="http://schemas.microsoft.com/office/drawing/2014/main" id="{7AD11997-50CD-4592-BEDB-30DFFB260012}"/>
              </a:ext>
            </a:extLst>
          </p:cNvPr>
          <p:cNvSpPr txBox="1"/>
          <p:nvPr/>
        </p:nvSpPr>
        <p:spPr>
          <a:xfrm>
            <a:off x="1308458" y="2097235"/>
            <a:ext cx="485775"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1</a:t>
            </a:r>
          </a:p>
        </p:txBody>
      </p:sp>
      <p:sp>
        <p:nvSpPr>
          <p:cNvPr id="11" name="TextBox 10">
            <a:extLst>
              <a:ext uri="{FF2B5EF4-FFF2-40B4-BE49-F238E27FC236}">
                <a16:creationId xmlns:a16="http://schemas.microsoft.com/office/drawing/2014/main" id="{CD110A27-1F1B-4E56-96CF-7FEBF1CB563B}"/>
              </a:ext>
            </a:extLst>
          </p:cNvPr>
          <p:cNvSpPr txBox="1"/>
          <p:nvPr/>
        </p:nvSpPr>
        <p:spPr>
          <a:xfrm>
            <a:off x="4867275" y="2142623"/>
            <a:ext cx="485775"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2</a:t>
            </a:r>
          </a:p>
        </p:txBody>
      </p:sp>
      <p:sp>
        <p:nvSpPr>
          <p:cNvPr id="12" name="TextBox 11">
            <a:extLst>
              <a:ext uri="{FF2B5EF4-FFF2-40B4-BE49-F238E27FC236}">
                <a16:creationId xmlns:a16="http://schemas.microsoft.com/office/drawing/2014/main" id="{7B9DE84B-4128-40EB-95E3-E9B1444E78FB}"/>
              </a:ext>
            </a:extLst>
          </p:cNvPr>
          <p:cNvSpPr txBox="1"/>
          <p:nvPr/>
        </p:nvSpPr>
        <p:spPr>
          <a:xfrm>
            <a:off x="8369901" y="2142623"/>
            <a:ext cx="485775"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3</a:t>
            </a:r>
          </a:p>
        </p:txBody>
      </p:sp>
      <p:sp>
        <p:nvSpPr>
          <p:cNvPr id="13" name="TextBox 12">
            <a:extLst>
              <a:ext uri="{FF2B5EF4-FFF2-40B4-BE49-F238E27FC236}">
                <a16:creationId xmlns:a16="http://schemas.microsoft.com/office/drawing/2014/main" id="{44843772-DA77-47B4-B8F4-CB33E283D891}"/>
              </a:ext>
            </a:extLst>
          </p:cNvPr>
          <p:cNvSpPr txBox="1"/>
          <p:nvPr/>
        </p:nvSpPr>
        <p:spPr>
          <a:xfrm>
            <a:off x="1308457" y="4860644"/>
            <a:ext cx="485775"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4</a:t>
            </a:r>
          </a:p>
        </p:txBody>
      </p:sp>
      <p:sp>
        <p:nvSpPr>
          <p:cNvPr id="14" name="TextBox 13">
            <a:extLst>
              <a:ext uri="{FF2B5EF4-FFF2-40B4-BE49-F238E27FC236}">
                <a16:creationId xmlns:a16="http://schemas.microsoft.com/office/drawing/2014/main" id="{46DEA0E5-F807-482F-BAD3-6C7C82E8048F}"/>
              </a:ext>
            </a:extLst>
          </p:cNvPr>
          <p:cNvSpPr txBox="1"/>
          <p:nvPr/>
        </p:nvSpPr>
        <p:spPr>
          <a:xfrm>
            <a:off x="4624387" y="4860644"/>
            <a:ext cx="485775"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5</a:t>
            </a:r>
          </a:p>
        </p:txBody>
      </p:sp>
      <p:sp>
        <p:nvSpPr>
          <p:cNvPr id="15" name="TextBox 14">
            <a:extLst>
              <a:ext uri="{FF2B5EF4-FFF2-40B4-BE49-F238E27FC236}">
                <a16:creationId xmlns:a16="http://schemas.microsoft.com/office/drawing/2014/main" id="{0CA39382-2BDA-46AD-B551-745ED9F176CF}"/>
              </a:ext>
            </a:extLst>
          </p:cNvPr>
          <p:cNvSpPr txBox="1"/>
          <p:nvPr/>
        </p:nvSpPr>
        <p:spPr>
          <a:xfrm>
            <a:off x="8095864" y="4870129"/>
            <a:ext cx="485775"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6</a:t>
            </a:r>
          </a:p>
        </p:txBody>
      </p:sp>
    </p:spTree>
    <p:extLst>
      <p:ext uri="{BB962C8B-B14F-4D97-AF65-F5344CB8AC3E}">
        <p14:creationId xmlns:p14="http://schemas.microsoft.com/office/powerpoint/2010/main" val="37023422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88B1-3F93-4625-AE8B-F90B09D603A9}"/>
              </a:ext>
            </a:extLst>
          </p:cNvPr>
          <p:cNvSpPr>
            <a:spLocks noGrp="1"/>
          </p:cNvSpPr>
          <p:nvPr>
            <p:ph type="title"/>
          </p:nvPr>
        </p:nvSpPr>
        <p:spPr>
          <a:xfrm>
            <a:off x="838200" y="136525"/>
            <a:ext cx="10515600" cy="1325563"/>
          </a:xfrm>
        </p:spPr>
        <p:txBody>
          <a:bodyPr/>
          <a:lstStyle/>
          <a:p>
            <a:r>
              <a:rPr lang="en-US" dirty="0"/>
              <a:t>Object Parameters</a:t>
            </a:r>
          </a:p>
        </p:txBody>
      </p:sp>
      <p:grpSp>
        <p:nvGrpSpPr>
          <p:cNvPr id="20" name="Group 19">
            <a:extLst>
              <a:ext uri="{FF2B5EF4-FFF2-40B4-BE49-F238E27FC236}">
                <a16:creationId xmlns:a16="http://schemas.microsoft.com/office/drawing/2014/main" id="{D222E626-59A6-40D8-BD1F-50868A8227AA}"/>
              </a:ext>
            </a:extLst>
          </p:cNvPr>
          <p:cNvGrpSpPr/>
          <p:nvPr/>
        </p:nvGrpSpPr>
        <p:grpSpPr>
          <a:xfrm>
            <a:off x="581725" y="1430402"/>
            <a:ext cx="11028550" cy="2714496"/>
            <a:chOff x="567896" y="1430402"/>
            <a:chExt cx="11028550" cy="2714496"/>
          </a:xfrm>
        </p:grpSpPr>
        <p:pic>
          <p:nvPicPr>
            <p:cNvPr id="3" name="Picture 2">
              <a:extLst>
                <a:ext uri="{FF2B5EF4-FFF2-40B4-BE49-F238E27FC236}">
                  <a16:creationId xmlns:a16="http://schemas.microsoft.com/office/drawing/2014/main" id="{C3A9AF7D-9CAE-4C67-ADBB-338EC1CBCFF9}"/>
                </a:ext>
              </a:extLst>
            </p:cNvPr>
            <p:cNvPicPr>
              <a:picLocks noChangeAspect="1"/>
            </p:cNvPicPr>
            <p:nvPr/>
          </p:nvPicPr>
          <p:blipFill>
            <a:blip r:embed="rId2"/>
            <a:stretch>
              <a:fillRect/>
            </a:stretch>
          </p:blipFill>
          <p:spPr>
            <a:xfrm>
              <a:off x="567896" y="1430402"/>
              <a:ext cx="2326711" cy="2714496"/>
            </a:xfrm>
            <a:prstGeom prst="rect">
              <a:avLst/>
            </a:prstGeom>
          </p:spPr>
        </p:pic>
        <p:grpSp>
          <p:nvGrpSpPr>
            <p:cNvPr id="15" name="Group 14">
              <a:extLst>
                <a:ext uri="{FF2B5EF4-FFF2-40B4-BE49-F238E27FC236}">
                  <a16:creationId xmlns:a16="http://schemas.microsoft.com/office/drawing/2014/main" id="{BA3F5ACF-22F9-4B89-8B90-A35AAB6470AC}"/>
                </a:ext>
              </a:extLst>
            </p:cNvPr>
            <p:cNvGrpSpPr/>
            <p:nvPr/>
          </p:nvGrpSpPr>
          <p:grpSpPr>
            <a:xfrm>
              <a:off x="6096000" y="1752600"/>
              <a:ext cx="5500446" cy="2070100"/>
              <a:chOff x="4714875" y="1752600"/>
              <a:chExt cx="5500446" cy="2070100"/>
            </a:xfrm>
          </p:grpSpPr>
          <p:pic>
            <p:nvPicPr>
              <p:cNvPr id="4" name="Picture 3">
                <a:extLst>
                  <a:ext uri="{FF2B5EF4-FFF2-40B4-BE49-F238E27FC236}">
                    <a16:creationId xmlns:a16="http://schemas.microsoft.com/office/drawing/2014/main" id="{F944590C-6134-408A-824A-4A3FFC6F30E9}"/>
                  </a:ext>
                </a:extLst>
              </p:cNvPr>
              <p:cNvPicPr>
                <a:picLocks noChangeAspect="1"/>
              </p:cNvPicPr>
              <p:nvPr/>
            </p:nvPicPr>
            <p:blipFill>
              <a:blip r:embed="rId3"/>
              <a:stretch>
                <a:fillRect/>
              </a:stretch>
            </p:blipFill>
            <p:spPr>
              <a:xfrm>
                <a:off x="4714875" y="1752600"/>
                <a:ext cx="3680178" cy="2070100"/>
              </a:xfrm>
              <a:prstGeom prst="rect">
                <a:avLst/>
              </a:prstGeom>
            </p:spPr>
          </p:pic>
          <p:pic>
            <p:nvPicPr>
              <p:cNvPr id="8" name="Picture 7">
                <a:extLst>
                  <a:ext uri="{FF2B5EF4-FFF2-40B4-BE49-F238E27FC236}">
                    <a16:creationId xmlns:a16="http://schemas.microsoft.com/office/drawing/2014/main" id="{85C9B859-7FED-47FC-BD72-6925CCC22CF2}"/>
                  </a:ext>
                </a:extLst>
              </p:cNvPr>
              <p:cNvPicPr>
                <a:picLocks noChangeAspect="1"/>
              </p:cNvPicPr>
              <p:nvPr/>
            </p:nvPicPr>
            <p:blipFill>
              <a:blip r:embed="rId4"/>
              <a:stretch>
                <a:fillRect/>
              </a:stretch>
            </p:blipFill>
            <p:spPr>
              <a:xfrm>
                <a:off x="8548446" y="3162301"/>
                <a:ext cx="1666875" cy="400050"/>
              </a:xfrm>
              <a:prstGeom prst="rect">
                <a:avLst/>
              </a:prstGeom>
            </p:spPr>
          </p:pic>
          <p:sp>
            <p:nvSpPr>
              <p:cNvPr id="9" name="Rectangle 8">
                <a:extLst>
                  <a:ext uri="{FF2B5EF4-FFF2-40B4-BE49-F238E27FC236}">
                    <a16:creationId xmlns:a16="http://schemas.microsoft.com/office/drawing/2014/main" id="{0264AF3D-BCF7-4171-BE8B-865DE9F8902A}"/>
                  </a:ext>
                </a:extLst>
              </p:cNvPr>
              <p:cNvSpPr/>
              <p:nvPr/>
            </p:nvSpPr>
            <p:spPr>
              <a:xfrm>
                <a:off x="4831005" y="3562351"/>
                <a:ext cx="317257" cy="73818"/>
              </a:xfrm>
              <a:prstGeom prst="rect">
                <a:avLst/>
              </a:prstGeom>
              <a:noFill/>
              <a:ln w="1905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0" name="Straight Connector 9">
                <a:extLst>
                  <a:ext uri="{FF2B5EF4-FFF2-40B4-BE49-F238E27FC236}">
                    <a16:creationId xmlns:a16="http://schemas.microsoft.com/office/drawing/2014/main" id="{E385E2F7-6C25-434A-8CCD-1C67449B8681}"/>
                  </a:ext>
                </a:extLst>
              </p:cNvPr>
              <p:cNvCxnSpPr>
                <a:cxnSpLocks/>
              </p:cNvCxnSpPr>
              <p:nvPr/>
            </p:nvCxnSpPr>
            <p:spPr>
              <a:xfrm flipH="1">
                <a:off x="5148262" y="3562351"/>
                <a:ext cx="3400184" cy="73819"/>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943E432-4669-497D-B655-4A3EBEA83E61}"/>
                  </a:ext>
                </a:extLst>
              </p:cNvPr>
              <p:cNvSpPr/>
              <p:nvPr/>
            </p:nvSpPr>
            <p:spPr>
              <a:xfrm>
                <a:off x="8548446" y="3164566"/>
                <a:ext cx="1666874" cy="397786"/>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B3EEE3D-2E8E-40FA-8180-C54B827D22FE}"/>
                  </a:ext>
                </a:extLst>
              </p:cNvPr>
              <p:cNvCxnSpPr>
                <a:cxnSpLocks/>
              </p:cNvCxnSpPr>
              <p:nvPr/>
            </p:nvCxnSpPr>
            <p:spPr>
              <a:xfrm flipH="1">
                <a:off x="5148262" y="3162300"/>
                <a:ext cx="3400184" cy="398918"/>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0BAF353D-6F0A-4915-A413-88E9B23866C5}"/>
                </a:ext>
              </a:extLst>
            </p:cNvPr>
            <p:cNvSpPr txBox="1"/>
            <p:nvPr/>
          </p:nvSpPr>
          <p:spPr>
            <a:xfrm>
              <a:off x="3048000" y="1772441"/>
              <a:ext cx="2737912" cy="2062103"/>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When you insert a new object, a menu will appear. This menu lets you adjust size, detail and location of the object. I’m using the sphere as an example, but it’s slightly different for each shape.</a:t>
              </a:r>
            </a:p>
          </p:txBody>
        </p:sp>
      </p:grpSp>
      <p:grpSp>
        <p:nvGrpSpPr>
          <p:cNvPr id="19" name="Group 18">
            <a:extLst>
              <a:ext uri="{FF2B5EF4-FFF2-40B4-BE49-F238E27FC236}">
                <a16:creationId xmlns:a16="http://schemas.microsoft.com/office/drawing/2014/main" id="{0AFB17CC-240C-43B8-A542-6A5D227828C1}"/>
              </a:ext>
            </a:extLst>
          </p:cNvPr>
          <p:cNvGrpSpPr/>
          <p:nvPr/>
        </p:nvGrpSpPr>
        <p:grpSpPr>
          <a:xfrm>
            <a:off x="1914483" y="4437212"/>
            <a:ext cx="8363035" cy="2266224"/>
            <a:chOff x="1482413" y="4437212"/>
            <a:chExt cx="8363035" cy="2266224"/>
          </a:xfrm>
        </p:grpSpPr>
        <p:pic>
          <p:nvPicPr>
            <p:cNvPr id="5" name="Picture 4">
              <a:extLst>
                <a:ext uri="{FF2B5EF4-FFF2-40B4-BE49-F238E27FC236}">
                  <a16:creationId xmlns:a16="http://schemas.microsoft.com/office/drawing/2014/main" id="{EC0982FC-A279-4BD3-B826-D911E4245842}"/>
                </a:ext>
              </a:extLst>
            </p:cNvPr>
            <p:cNvPicPr>
              <a:picLocks noChangeAspect="1"/>
            </p:cNvPicPr>
            <p:nvPr/>
          </p:nvPicPr>
          <p:blipFill>
            <a:blip r:embed="rId5"/>
            <a:stretch>
              <a:fillRect/>
            </a:stretch>
          </p:blipFill>
          <p:spPr>
            <a:xfrm>
              <a:off x="1482413" y="4437212"/>
              <a:ext cx="2330514" cy="2266224"/>
            </a:xfrm>
            <a:prstGeom prst="rect">
              <a:avLst/>
            </a:prstGeom>
          </p:spPr>
        </p:pic>
        <p:pic>
          <p:nvPicPr>
            <p:cNvPr id="6" name="Picture 5">
              <a:extLst>
                <a:ext uri="{FF2B5EF4-FFF2-40B4-BE49-F238E27FC236}">
                  <a16:creationId xmlns:a16="http://schemas.microsoft.com/office/drawing/2014/main" id="{0E11CFB3-CD1D-47BE-BE10-37A1C8A2624A}"/>
                </a:ext>
              </a:extLst>
            </p:cNvPr>
            <p:cNvPicPr>
              <a:picLocks noChangeAspect="1"/>
            </p:cNvPicPr>
            <p:nvPr/>
          </p:nvPicPr>
          <p:blipFill>
            <a:blip r:embed="rId6"/>
            <a:stretch>
              <a:fillRect/>
            </a:stretch>
          </p:blipFill>
          <p:spPr>
            <a:xfrm>
              <a:off x="7928801" y="4712187"/>
              <a:ext cx="1409700" cy="1390650"/>
            </a:xfrm>
            <a:prstGeom prst="rect">
              <a:avLst/>
            </a:prstGeom>
          </p:spPr>
        </p:pic>
        <p:pic>
          <p:nvPicPr>
            <p:cNvPr id="7" name="Picture 6">
              <a:extLst>
                <a:ext uri="{FF2B5EF4-FFF2-40B4-BE49-F238E27FC236}">
                  <a16:creationId xmlns:a16="http://schemas.microsoft.com/office/drawing/2014/main" id="{9132AB7B-164A-4C33-8AA8-5E7546D2ECC0}"/>
                </a:ext>
              </a:extLst>
            </p:cNvPr>
            <p:cNvPicPr>
              <a:picLocks noChangeAspect="1"/>
            </p:cNvPicPr>
            <p:nvPr/>
          </p:nvPicPr>
          <p:blipFill>
            <a:blip r:embed="rId7"/>
            <a:stretch>
              <a:fillRect/>
            </a:stretch>
          </p:blipFill>
          <p:spPr>
            <a:xfrm>
              <a:off x="4924331" y="4675406"/>
              <a:ext cx="1352550" cy="1504950"/>
            </a:xfrm>
            <a:prstGeom prst="rect">
              <a:avLst/>
            </a:prstGeom>
          </p:spPr>
        </p:pic>
        <p:sp>
          <p:nvSpPr>
            <p:cNvPr id="17" name="TextBox 16">
              <a:extLst>
                <a:ext uri="{FF2B5EF4-FFF2-40B4-BE49-F238E27FC236}">
                  <a16:creationId xmlns:a16="http://schemas.microsoft.com/office/drawing/2014/main" id="{7305C9C9-F504-425B-B050-D97E6B483499}"/>
                </a:ext>
              </a:extLst>
            </p:cNvPr>
            <p:cNvSpPr txBox="1"/>
            <p:nvPr/>
          </p:nvSpPr>
          <p:spPr>
            <a:xfrm>
              <a:off x="4453599" y="6190704"/>
              <a:ext cx="2737912" cy="338554"/>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200 segments and rings</a:t>
              </a:r>
            </a:p>
          </p:txBody>
        </p:sp>
        <p:sp>
          <p:nvSpPr>
            <p:cNvPr id="18" name="TextBox 17">
              <a:extLst>
                <a:ext uri="{FF2B5EF4-FFF2-40B4-BE49-F238E27FC236}">
                  <a16:creationId xmlns:a16="http://schemas.microsoft.com/office/drawing/2014/main" id="{BAC66313-6E84-47B1-B1A4-850394D8B254}"/>
                </a:ext>
              </a:extLst>
            </p:cNvPr>
            <p:cNvSpPr txBox="1"/>
            <p:nvPr/>
          </p:nvSpPr>
          <p:spPr>
            <a:xfrm>
              <a:off x="7630971" y="6180356"/>
              <a:ext cx="2214477" cy="338554"/>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4 segments and rings</a:t>
              </a:r>
            </a:p>
          </p:txBody>
        </p:sp>
      </p:grpSp>
      <p:sp>
        <p:nvSpPr>
          <p:cNvPr id="21" name="Oval 20">
            <a:extLst>
              <a:ext uri="{FF2B5EF4-FFF2-40B4-BE49-F238E27FC236}">
                <a16:creationId xmlns:a16="http://schemas.microsoft.com/office/drawing/2014/main" id="{B37CE0BA-3422-4B46-8E85-E4BBE6180100}"/>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9738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1212E-87AF-4F00-B8C1-BABCE1E34DDE}"/>
              </a:ext>
            </a:extLst>
          </p:cNvPr>
          <p:cNvSpPr>
            <a:spLocks noGrp="1"/>
          </p:cNvSpPr>
          <p:nvPr>
            <p:ph type="title"/>
          </p:nvPr>
        </p:nvSpPr>
        <p:spPr>
          <a:xfrm>
            <a:off x="838200" y="136525"/>
            <a:ext cx="10515600" cy="1325563"/>
          </a:xfrm>
        </p:spPr>
        <p:txBody>
          <a:bodyPr/>
          <a:lstStyle/>
          <a:p>
            <a:r>
              <a:rPr lang="en-US" dirty="0"/>
              <a:t>Orthographic View</a:t>
            </a:r>
          </a:p>
        </p:txBody>
      </p:sp>
      <p:pic>
        <p:nvPicPr>
          <p:cNvPr id="3" name="Picture 2">
            <a:extLst>
              <a:ext uri="{FF2B5EF4-FFF2-40B4-BE49-F238E27FC236}">
                <a16:creationId xmlns:a16="http://schemas.microsoft.com/office/drawing/2014/main" id="{F7573EC9-4F0E-473C-8F78-B8ABF95914E4}"/>
              </a:ext>
            </a:extLst>
          </p:cNvPr>
          <p:cNvPicPr>
            <a:picLocks noChangeAspect="1"/>
          </p:cNvPicPr>
          <p:nvPr/>
        </p:nvPicPr>
        <p:blipFill>
          <a:blip r:embed="rId2"/>
          <a:stretch>
            <a:fillRect/>
          </a:stretch>
        </p:blipFill>
        <p:spPr>
          <a:xfrm>
            <a:off x="1639626" y="2988821"/>
            <a:ext cx="3722911" cy="2308146"/>
          </a:xfrm>
          <a:prstGeom prst="rect">
            <a:avLst/>
          </a:prstGeom>
        </p:spPr>
      </p:pic>
      <p:pic>
        <p:nvPicPr>
          <p:cNvPr id="4" name="Picture 3">
            <a:extLst>
              <a:ext uri="{FF2B5EF4-FFF2-40B4-BE49-F238E27FC236}">
                <a16:creationId xmlns:a16="http://schemas.microsoft.com/office/drawing/2014/main" id="{B6A1517F-45ED-4581-96D6-9F27AA1C9DB0}"/>
              </a:ext>
            </a:extLst>
          </p:cNvPr>
          <p:cNvPicPr>
            <a:picLocks noChangeAspect="1"/>
          </p:cNvPicPr>
          <p:nvPr/>
        </p:nvPicPr>
        <p:blipFill>
          <a:blip r:embed="rId3"/>
          <a:stretch>
            <a:fillRect/>
          </a:stretch>
        </p:blipFill>
        <p:spPr>
          <a:xfrm>
            <a:off x="7268226" y="2750661"/>
            <a:ext cx="3014655" cy="2581275"/>
          </a:xfrm>
          <a:prstGeom prst="rect">
            <a:avLst/>
          </a:prstGeom>
        </p:spPr>
      </p:pic>
      <p:sp>
        <p:nvSpPr>
          <p:cNvPr id="5" name="TextBox 4">
            <a:extLst>
              <a:ext uri="{FF2B5EF4-FFF2-40B4-BE49-F238E27FC236}">
                <a16:creationId xmlns:a16="http://schemas.microsoft.com/office/drawing/2014/main" id="{906D221F-DA6E-4DFA-B019-FF368896E2C4}"/>
              </a:ext>
            </a:extLst>
          </p:cNvPr>
          <p:cNvSpPr txBox="1"/>
          <p:nvPr/>
        </p:nvSpPr>
        <p:spPr>
          <a:xfrm>
            <a:off x="838200" y="1938188"/>
            <a:ext cx="10515600"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Perspective can often misrepresent objects. Take the laptop on the left, for example. We know that the keyboard/</a:t>
            </a:r>
            <a:r>
              <a:rPr lang="en-US" sz="2000"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palmrest</a:t>
            </a: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 and screen sections are the same size, but the </a:t>
            </a:r>
            <a:r>
              <a:rPr lang="en-US" sz="2000"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palmrest</a:t>
            </a: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 looks massive due to perspective.</a:t>
            </a:r>
          </a:p>
        </p:txBody>
      </p:sp>
      <p:sp>
        <p:nvSpPr>
          <p:cNvPr id="6" name="TextBox 5">
            <a:extLst>
              <a:ext uri="{FF2B5EF4-FFF2-40B4-BE49-F238E27FC236}">
                <a16:creationId xmlns:a16="http://schemas.microsoft.com/office/drawing/2014/main" id="{A44ED836-F553-40EE-81F2-39C742343F49}"/>
              </a:ext>
            </a:extLst>
          </p:cNvPr>
          <p:cNvSpPr txBox="1"/>
          <p:nvPr/>
        </p:nvSpPr>
        <p:spPr>
          <a:xfrm>
            <a:off x="838200" y="5366906"/>
            <a:ext cx="10515600" cy="1323439"/>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Orthographic view shows everything at the same scale, regardless of distance from the viewport. In other words, objects don’t appear smaller as they move further away. With Orthographic view enabled, it becomes clear that both sections of the laptop are the same size, at least in width. </a:t>
            </a:r>
          </a:p>
        </p:txBody>
      </p:sp>
      <p:sp>
        <p:nvSpPr>
          <p:cNvPr id="7" name="Rectangle: Rounded Corners 6">
            <a:extLst>
              <a:ext uri="{FF2B5EF4-FFF2-40B4-BE49-F238E27FC236}">
                <a16:creationId xmlns:a16="http://schemas.microsoft.com/office/drawing/2014/main" id="{FDEA4A0E-4C47-4A01-B0FD-722279024280}"/>
              </a:ext>
            </a:extLst>
          </p:cNvPr>
          <p:cNvSpPr/>
          <p:nvPr/>
        </p:nvSpPr>
        <p:spPr>
          <a:xfrm>
            <a:off x="1072159" y="1194742"/>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0" name="TextBox 9">
            <a:extLst>
              <a:ext uri="{FF2B5EF4-FFF2-40B4-BE49-F238E27FC236}">
                <a16:creationId xmlns:a16="http://schemas.microsoft.com/office/drawing/2014/main" id="{5D2BDF2B-4A92-4EA3-833C-13006A09C3D7}"/>
              </a:ext>
            </a:extLst>
          </p:cNvPr>
          <p:cNvSpPr txBox="1"/>
          <p:nvPr/>
        </p:nvSpPr>
        <p:spPr>
          <a:xfrm>
            <a:off x="1873585" y="1259704"/>
            <a:ext cx="3663615"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Toggle Orthographic view</a:t>
            </a:r>
          </a:p>
        </p:txBody>
      </p:sp>
      <p:sp>
        <p:nvSpPr>
          <p:cNvPr id="11" name="Oval 10">
            <a:extLst>
              <a:ext uri="{FF2B5EF4-FFF2-40B4-BE49-F238E27FC236}">
                <a16:creationId xmlns:a16="http://schemas.microsoft.com/office/drawing/2014/main" id="{B76E9CA0-C791-4527-9E0E-EC7F83F51D21}"/>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44768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18D1A-6E70-45BF-A21F-522FC23E4750}"/>
              </a:ext>
            </a:extLst>
          </p:cNvPr>
          <p:cNvSpPr>
            <a:spLocks noGrp="1"/>
          </p:cNvSpPr>
          <p:nvPr>
            <p:ph type="title"/>
          </p:nvPr>
        </p:nvSpPr>
        <p:spPr/>
        <p:txBody>
          <a:bodyPr/>
          <a:lstStyle/>
          <a:p>
            <a:r>
              <a:rPr lang="en-US" dirty="0"/>
              <a:t>Face, Edge, and Vertex modes</a:t>
            </a:r>
          </a:p>
        </p:txBody>
      </p:sp>
      <p:pic>
        <p:nvPicPr>
          <p:cNvPr id="3" name="Picture 2">
            <a:extLst>
              <a:ext uri="{FF2B5EF4-FFF2-40B4-BE49-F238E27FC236}">
                <a16:creationId xmlns:a16="http://schemas.microsoft.com/office/drawing/2014/main" id="{462631D0-F965-4B9A-A2A1-5D53A10A71C8}"/>
              </a:ext>
            </a:extLst>
          </p:cNvPr>
          <p:cNvPicPr>
            <a:picLocks noChangeAspect="1"/>
          </p:cNvPicPr>
          <p:nvPr/>
        </p:nvPicPr>
        <p:blipFill>
          <a:blip r:embed="rId2"/>
          <a:stretch>
            <a:fillRect/>
          </a:stretch>
        </p:blipFill>
        <p:spPr>
          <a:xfrm>
            <a:off x="1062971" y="1462088"/>
            <a:ext cx="3461404" cy="1947040"/>
          </a:xfrm>
          <a:prstGeom prst="rect">
            <a:avLst/>
          </a:prstGeom>
        </p:spPr>
      </p:pic>
      <p:sp>
        <p:nvSpPr>
          <p:cNvPr id="10" name="Rectangle 9">
            <a:extLst>
              <a:ext uri="{FF2B5EF4-FFF2-40B4-BE49-F238E27FC236}">
                <a16:creationId xmlns:a16="http://schemas.microsoft.com/office/drawing/2014/main" id="{CA7AE5C0-6FC9-43B6-883B-F495D3C746F6}"/>
              </a:ext>
            </a:extLst>
          </p:cNvPr>
          <p:cNvSpPr/>
          <p:nvPr/>
        </p:nvSpPr>
        <p:spPr>
          <a:xfrm>
            <a:off x="1342015" y="1548542"/>
            <a:ext cx="120073" cy="54039"/>
          </a:xfrm>
          <a:prstGeom prst="rect">
            <a:avLst/>
          </a:prstGeom>
          <a:noFill/>
          <a:ln w="1905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1" name="Straight Connector 10">
            <a:extLst>
              <a:ext uri="{FF2B5EF4-FFF2-40B4-BE49-F238E27FC236}">
                <a16:creationId xmlns:a16="http://schemas.microsoft.com/office/drawing/2014/main" id="{48918255-2C98-44B8-AABE-8D17F5D35D25}"/>
              </a:ext>
            </a:extLst>
          </p:cNvPr>
          <p:cNvCxnSpPr>
            <a:cxnSpLocks/>
          </p:cNvCxnSpPr>
          <p:nvPr/>
        </p:nvCxnSpPr>
        <p:spPr>
          <a:xfrm flipH="1" flipV="1">
            <a:off x="1462088" y="1602581"/>
            <a:ext cx="3781932" cy="1095780"/>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161B47-F21A-4814-8433-E7064AA7AA4A}"/>
              </a:ext>
            </a:extLst>
          </p:cNvPr>
          <p:cNvCxnSpPr>
            <a:cxnSpLocks/>
          </p:cNvCxnSpPr>
          <p:nvPr/>
        </p:nvCxnSpPr>
        <p:spPr>
          <a:xfrm flipH="1" flipV="1">
            <a:off x="1462088" y="1548542"/>
            <a:ext cx="3800475" cy="624311"/>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300C7F9-0DF2-4C43-AD61-56626BDF879C}"/>
              </a:ext>
            </a:extLst>
          </p:cNvPr>
          <p:cNvPicPr>
            <a:picLocks noChangeAspect="1"/>
          </p:cNvPicPr>
          <p:nvPr/>
        </p:nvPicPr>
        <p:blipFill>
          <a:blip r:embed="rId3"/>
          <a:stretch>
            <a:fillRect/>
          </a:stretch>
        </p:blipFill>
        <p:spPr>
          <a:xfrm>
            <a:off x="5244020" y="2172853"/>
            <a:ext cx="1513466" cy="525509"/>
          </a:xfrm>
          <a:prstGeom prst="rect">
            <a:avLst/>
          </a:prstGeom>
        </p:spPr>
      </p:pic>
      <p:sp>
        <p:nvSpPr>
          <p:cNvPr id="12" name="Rectangle 11">
            <a:extLst>
              <a:ext uri="{FF2B5EF4-FFF2-40B4-BE49-F238E27FC236}">
                <a16:creationId xmlns:a16="http://schemas.microsoft.com/office/drawing/2014/main" id="{C4BFED5E-61F2-4894-A48D-79F6435E2385}"/>
              </a:ext>
            </a:extLst>
          </p:cNvPr>
          <p:cNvSpPr/>
          <p:nvPr/>
        </p:nvSpPr>
        <p:spPr>
          <a:xfrm>
            <a:off x="5262563" y="2179752"/>
            <a:ext cx="1494923" cy="518609"/>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9D95462D-6DC1-4E40-BBDC-F38EE68A160F}"/>
              </a:ext>
            </a:extLst>
          </p:cNvPr>
          <p:cNvGrpSpPr/>
          <p:nvPr/>
        </p:nvGrpSpPr>
        <p:grpSpPr>
          <a:xfrm>
            <a:off x="1301212" y="3738562"/>
            <a:ext cx="8830037" cy="2463838"/>
            <a:chOff x="1301212" y="3738562"/>
            <a:chExt cx="8830037" cy="2463838"/>
          </a:xfrm>
        </p:grpSpPr>
        <p:grpSp>
          <p:nvGrpSpPr>
            <p:cNvPr id="23" name="Group 22">
              <a:extLst>
                <a:ext uri="{FF2B5EF4-FFF2-40B4-BE49-F238E27FC236}">
                  <a16:creationId xmlns:a16="http://schemas.microsoft.com/office/drawing/2014/main" id="{B67B5512-15A4-491D-A2C6-AE2F944A5F63}"/>
                </a:ext>
              </a:extLst>
            </p:cNvPr>
            <p:cNvGrpSpPr/>
            <p:nvPr/>
          </p:nvGrpSpPr>
          <p:grpSpPr>
            <a:xfrm>
              <a:off x="2060750" y="3738562"/>
              <a:ext cx="8070499" cy="1657350"/>
              <a:chOff x="2008366" y="4069151"/>
              <a:chExt cx="8070499" cy="1657350"/>
            </a:xfrm>
          </p:grpSpPr>
          <p:pic>
            <p:nvPicPr>
              <p:cNvPr id="19" name="Picture 18">
                <a:extLst>
                  <a:ext uri="{FF2B5EF4-FFF2-40B4-BE49-F238E27FC236}">
                    <a16:creationId xmlns:a16="http://schemas.microsoft.com/office/drawing/2014/main" id="{0197AA00-A71A-4C04-882D-95A4A33FEDE2}"/>
                  </a:ext>
                </a:extLst>
              </p:cNvPr>
              <p:cNvPicPr>
                <a:picLocks noChangeAspect="1"/>
              </p:cNvPicPr>
              <p:nvPr/>
            </p:nvPicPr>
            <p:blipFill>
              <a:blip r:embed="rId4"/>
              <a:stretch>
                <a:fillRect/>
              </a:stretch>
            </p:blipFill>
            <p:spPr>
              <a:xfrm>
                <a:off x="5181603" y="4083439"/>
                <a:ext cx="1638300" cy="1628775"/>
              </a:xfrm>
              <a:prstGeom prst="rect">
                <a:avLst/>
              </a:prstGeom>
            </p:spPr>
          </p:pic>
          <p:pic>
            <p:nvPicPr>
              <p:cNvPr id="21" name="Picture 20">
                <a:extLst>
                  <a:ext uri="{FF2B5EF4-FFF2-40B4-BE49-F238E27FC236}">
                    <a16:creationId xmlns:a16="http://schemas.microsoft.com/office/drawing/2014/main" id="{679A8809-B033-407D-9F38-1A22E7F99055}"/>
                  </a:ext>
                </a:extLst>
              </p:cNvPr>
              <p:cNvPicPr>
                <a:picLocks noChangeAspect="1"/>
              </p:cNvPicPr>
              <p:nvPr/>
            </p:nvPicPr>
            <p:blipFill>
              <a:blip r:embed="rId5"/>
              <a:stretch>
                <a:fillRect/>
              </a:stretch>
            </p:blipFill>
            <p:spPr>
              <a:xfrm>
                <a:off x="8373890" y="4069151"/>
                <a:ext cx="1704975" cy="1657350"/>
              </a:xfrm>
              <a:prstGeom prst="rect">
                <a:avLst/>
              </a:prstGeom>
            </p:spPr>
          </p:pic>
          <p:pic>
            <p:nvPicPr>
              <p:cNvPr id="22" name="Picture 21">
                <a:extLst>
                  <a:ext uri="{FF2B5EF4-FFF2-40B4-BE49-F238E27FC236}">
                    <a16:creationId xmlns:a16="http://schemas.microsoft.com/office/drawing/2014/main" id="{0C11637B-08A7-4321-A368-62EB4BF81DB4}"/>
                  </a:ext>
                </a:extLst>
              </p:cNvPr>
              <p:cNvPicPr>
                <a:picLocks noChangeAspect="1"/>
              </p:cNvPicPr>
              <p:nvPr/>
            </p:nvPicPr>
            <p:blipFill>
              <a:blip r:embed="rId6"/>
              <a:stretch>
                <a:fillRect/>
              </a:stretch>
            </p:blipFill>
            <p:spPr>
              <a:xfrm>
                <a:off x="2008366" y="4097726"/>
                <a:ext cx="1619250" cy="1600200"/>
              </a:xfrm>
              <a:prstGeom prst="rect">
                <a:avLst/>
              </a:prstGeom>
            </p:spPr>
          </p:pic>
        </p:grpSp>
        <p:sp>
          <p:nvSpPr>
            <p:cNvPr id="24" name="TextBox 23">
              <a:extLst>
                <a:ext uri="{FF2B5EF4-FFF2-40B4-BE49-F238E27FC236}">
                  <a16:creationId xmlns:a16="http://schemas.microsoft.com/office/drawing/2014/main" id="{3D5F7C89-5797-49A5-BD67-6BD5EDD4D0EB}"/>
                </a:ext>
              </a:extLst>
            </p:cNvPr>
            <p:cNvSpPr txBox="1"/>
            <p:nvPr/>
          </p:nvSpPr>
          <p:spPr>
            <a:xfrm>
              <a:off x="1301212" y="5463736"/>
              <a:ext cx="3138326" cy="523220"/>
            </a:xfrm>
            <a:prstGeom prst="rect">
              <a:avLst/>
            </a:prstGeom>
            <a:noFill/>
          </p:spPr>
          <p:txBody>
            <a:bodyPr wrap="square" rtlCol="0">
              <a:spAutoFit/>
            </a:bodyPr>
            <a:lstStyle/>
            <a:p>
              <a:r>
                <a:rPr lang="en-US" sz="1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Vertex mode is the default. It’s the only one we’ve been using so far.</a:t>
              </a:r>
            </a:p>
          </p:txBody>
        </p:sp>
        <p:sp>
          <p:nvSpPr>
            <p:cNvPr id="25" name="TextBox 24">
              <a:extLst>
                <a:ext uri="{FF2B5EF4-FFF2-40B4-BE49-F238E27FC236}">
                  <a16:creationId xmlns:a16="http://schemas.microsoft.com/office/drawing/2014/main" id="{AB397CE7-49E1-44A0-90B1-C219F339D8A6}"/>
                </a:ext>
              </a:extLst>
            </p:cNvPr>
            <p:cNvSpPr txBox="1"/>
            <p:nvPr/>
          </p:nvSpPr>
          <p:spPr>
            <a:xfrm>
              <a:off x="5188323" y="5463736"/>
              <a:ext cx="4942926" cy="738664"/>
            </a:xfrm>
            <a:prstGeom prst="rect">
              <a:avLst/>
            </a:prstGeom>
            <a:noFill/>
          </p:spPr>
          <p:txBody>
            <a:bodyPr wrap="square" rtlCol="0">
              <a:spAutoFit/>
            </a:bodyPr>
            <a:lstStyle/>
            <a:p>
              <a:r>
                <a:rPr lang="en-US" sz="1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Edge and face modes allow you to select and manipulate entire edges and faces respectively. This saves you the time of manually selecting a bunch of vertices.</a:t>
              </a:r>
            </a:p>
          </p:txBody>
        </p:sp>
      </p:grpSp>
      <p:sp>
        <p:nvSpPr>
          <p:cNvPr id="26" name="TextBox 25">
            <a:extLst>
              <a:ext uri="{FF2B5EF4-FFF2-40B4-BE49-F238E27FC236}">
                <a16:creationId xmlns:a16="http://schemas.microsoft.com/office/drawing/2014/main" id="{49A5BF03-7A2F-4F6F-B158-41ED5780D06E}"/>
              </a:ext>
            </a:extLst>
          </p:cNvPr>
          <p:cNvSpPr txBox="1"/>
          <p:nvPr/>
        </p:nvSpPr>
        <p:spPr>
          <a:xfrm>
            <a:off x="6872287" y="2281718"/>
            <a:ext cx="3985696" cy="307777"/>
          </a:xfrm>
          <a:prstGeom prst="rect">
            <a:avLst/>
          </a:prstGeom>
          <a:noFill/>
        </p:spPr>
        <p:txBody>
          <a:bodyPr wrap="square" rtlCol="0">
            <a:spAutoFit/>
          </a:bodyPr>
          <a:lstStyle/>
          <a:p>
            <a:r>
              <a:rPr lang="en-US" sz="1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Mode selector. Hold Shift for more than one.</a:t>
            </a:r>
          </a:p>
        </p:txBody>
      </p:sp>
      <p:sp>
        <p:nvSpPr>
          <p:cNvPr id="28" name="Oval 27">
            <a:extLst>
              <a:ext uri="{FF2B5EF4-FFF2-40B4-BE49-F238E27FC236}">
                <a16:creationId xmlns:a16="http://schemas.microsoft.com/office/drawing/2014/main" id="{0AF63A3A-C69A-4AFB-AF0F-424057E66350}"/>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51816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1EAC-125A-467F-B1CE-70E2049BE667}"/>
              </a:ext>
            </a:extLst>
          </p:cNvPr>
          <p:cNvSpPr>
            <a:spLocks noGrp="1"/>
          </p:cNvSpPr>
          <p:nvPr>
            <p:ph type="title"/>
          </p:nvPr>
        </p:nvSpPr>
        <p:spPr>
          <a:xfrm>
            <a:off x="838200" y="136525"/>
            <a:ext cx="10515600" cy="1325563"/>
          </a:xfrm>
        </p:spPr>
        <p:txBody>
          <a:bodyPr/>
          <a:lstStyle/>
          <a:p>
            <a:r>
              <a:rPr lang="en-US" dirty="0"/>
              <a:t>Adding/removing faces</a:t>
            </a:r>
          </a:p>
        </p:txBody>
      </p:sp>
      <p:pic>
        <p:nvPicPr>
          <p:cNvPr id="3" name="Picture 2">
            <a:extLst>
              <a:ext uri="{FF2B5EF4-FFF2-40B4-BE49-F238E27FC236}">
                <a16:creationId xmlns:a16="http://schemas.microsoft.com/office/drawing/2014/main" id="{EC768B63-6A73-4F11-95AF-09BA44F2043C}"/>
              </a:ext>
            </a:extLst>
          </p:cNvPr>
          <p:cNvPicPr>
            <a:picLocks noChangeAspect="1"/>
          </p:cNvPicPr>
          <p:nvPr/>
        </p:nvPicPr>
        <p:blipFill>
          <a:blip r:embed="rId2"/>
          <a:stretch>
            <a:fillRect/>
          </a:stretch>
        </p:blipFill>
        <p:spPr>
          <a:xfrm>
            <a:off x="5700462" y="1448838"/>
            <a:ext cx="2266950" cy="2305050"/>
          </a:xfrm>
          <a:prstGeom prst="rect">
            <a:avLst/>
          </a:prstGeom>
        </p:spPr>
      </p:pic>
      <p:pic>
        <p:nvPicPr>
          <p:cNvPr id="4" name="Picture 3">
            <a:extLst>
              <a:ext uri="{FF2B5EF4-FFF2-40B4-BE49-F238E27FC236}">
                <a16:creationId xmlns:a16="http://schemas.microsoft.com/office/drawing/2014/main" id="{8E88933C-1AD5-4B56-A8B8-8820D8B4F91C}"/>
              </a:ext>
            </a:extLst>
          </p:cNvPr>
          <p:cNvPicPr>
            <a:picLocks noChangeAspect="1"/>
          </p:cNvPicPr>
          <p:nvPr/>
        </p:nvPicPr>
        <p:blipFill>
          <a:blip r:embed="rId3"/>
          <a:stretch>
            <a:fillRect/>
          </a:stretch>
        </p:blipFill>
        <p:spPr>
          <a:xfrm>
            <a:off x="8735929" y="1448838"/>
            <a:ext cx="2019300" cy="2143125"/>
          </a:xfrm>
          <a:prstGeom prst="rect">
            <a:avLst/>
          </a:prstGeom>
        </p:spPr>
      </p:pic>
      <p:sp>
        <p:nvSpPr>
          <p:cNvPr id="5" name="Rectangle: Rounded Corners 4">
            <a:extLst>
              <a:ext uri="{FF2B5EF4-FFF2-40B4-BE49-F238E27FC236}">
                <a16:creationId xmlns:a16="http://schemas.microsoft.com/office/drawing/2014/main" id="{222302EF-A446-4730-9DF6-6BCA0024865C}"/>
              </a:ext>
            </a:extLst>
          </p:cNvPr>
          <p:cNvSpPr/>
          <p:nvPr/>
        </p:nvSpPr>
        <p:spPr>
          <a:xfrm>
            <a:off x="1140870" y="2340641"/>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6" name="TextBox 5">
            <a:extLst>
              <a:ext uri="{FF2B5EF4-FFF2-40B4-BE49-F238E27FC236}">
                <a16:creationId xmlns:a16="http://schemas.microsoft.com/office/drawing/2014/main" id="{582519AF-CC5E-44D2-A0DD-2518EBD0DC65}"/>
              </a:ext>
            </a:extLst>
          </p:cNvPr>
          <p:cNvSpPr txBox="1"/>
          <p:nvPr/>
        </p:nvSpPr>
        <p:spPr>
          <a:xfrm>
            <a:off x="1909387" y="1946268"/>
            <a:ext cx="3488405" cy="1323439"/>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Creates a face from the selected vertices. If only two are selected, and edge will be created instead.</a:t>
            </a:r>
          </a:p>
        </p:txBody>
      </p:sp>
      <p:grpSp>
        <p:nvGrpSpPr>
          <p:cNvPr id="11" name="Group 10">
            <a:extLst>
              <a:ext uri="{FF2B5EF4-FFF2-40B4-BE49-F238E27FC236}">
                <a16:creationId xmlns:a16="http://schemas.microsoft.com/office/drawing/2014/main" id="{876BD716-9AB7-4E4C-BA02-18F3AA9D28D0}"/>
              </a:ext>
            </a:extLst>
          </p:cNvPr>
          <p:cNvGrpSpPr/>
          <p:nvPr/>
        </p:nvGrpSpPr>
        <p:grpSpPr>
          <a:xfrm>
            <a:off x="1140870" y="3753885"/>
            <a:ext cx="9738184" cy="2847975"/>
            <a:chOff x="1140870" y="3753885"/>
            <a:chExt cx="9738184" cy="2847975"/>
          </a:xfrm>
        </p:grpSpPr>
        <p:pic>
          <p:nvPicPr>
            <p:cNvPr id="7" name="Picture 6">
              <a:extLst>
                <a:ext uri="{FF2B5EF4-FFF2-40B4-BE49-F238E27FC236}">
                  <a16:creationId xmlns:a16="http://schemas.microsoft.com/office/drawing/2014/main" id="{982C9D9C-AD7F-4BD5-9DF9-3CA4046F8138}"/>
                </a:ext>
              </a:extLst>
            </p:cNvPr>
            <p:cNvPicPr>
              <a:picLocks noChangeAspect="1"/>
            </p:cNvPicPr>
            <p:nvPr/>
          </p:nvPicPr>
          <p:blipFill>
            <a:blip r:embed="rId4"/>
            <a:stretch>
              <a:fillRect/>
            </a:stretch>
          </p:blipFill>
          <p:spPr>
            <a:xfrm>
              <a:off x="3515978" y="3753885"/>
              <a:ext cx="1800225" cy="2847975"/>
            </a:xfrm>
            <a:prstGeom prst="rect">
              <a:avLst/>
            </a:prstGeom>
          </p:spPr>
        </p:pic>
        <p:pic>
          <p:nvPicPr>
            <p:cNvPr id="8" name="Picture 7">
              <a:extLst>
                <a:ext uri="{FF2B5EF4-FFF2-40B4-BE49-F238E27FC236}">
                  <a16:creationId xmlns:a16="http://schemas.microsoft.com/office/drawing/2014/main" id="{76B65B86-9B84-4A98-AF7A-B9D14032C55B}"/>
                </a:ext>
              </a:extLst>
            </p:cNvPr>
            <p:cNvPicPr>
              <a:picLocks noChangeAspect="1"/>
            </p:cNvPicPr>
            <p:nvPr/>
          </p:nvPicPr>
          <p:blipFill>
            <a:blip r:embed="rId3"/>
            <a:stretch>
              <a:fillRect/>
            </a:stretch>
          </p:blipFill>
          <p:spPr>
            <a:xfrm>
              <a:off x="5824287" y="4106311"/>
              <a:ext cx="2019300" cy="2143125"/>
            </a:xfrm>
            <a:prstGeom prst="rect">
              <a:avLst/>
            </a:prstGeom>
          </p:spPr>
        </p:pic>
        <p:pic>
          <p:nvPicPr>
            <p:cNvPr id="9" name="Picture 8">
              <a:extLst>
                <a:ext uri="{FF2B5EF4-FFF2-40B4-BE49-F238E27FC236}">
                  <a16:creationId xmlns:a16="http://schemas.microsoft.com/office/drawing/2014/main" id="{81A59C0D-8B94-48FA-9BE8-0EA010BC2DD2}"/>
                </a:ext>
              </a:extLst>
            </p:cNvPr>
            <p:cNvPicPr>
              <a:picLocks noChangeAspect="1"/>
            </p:cNvPicPr>
            <p:nvPr/>
          </p:nvPicPr>
          <p:blipFill>
            <a:blip r:embed="rId2"/>
            <a:stretch>
              <a:fillRect/>
            </a:stretch>
          </p:blipFill>
          <p:spPr>
            <a:xfrm>
              <a:off x="8612104" y="3944386"/>
              <a:ext cx="2266950" cy="2305050"/>
            </a:xfrm>
            <a:prstGeom prst="rect">
              <a:avLst/>
            </a:prstGeom>
          </p:spPr>
        </p:pic>
        <p:sp>
          <p:nvSpPr>
            <p:cNvPr id="10" name="TextBox 9">
              <a:extLst>
                <a:ext uri="{FF2B5EF4-FFF2-40B4-BE49-F238E27FC236}">
                  <a16:creationId xmlns:a16="http://schemas.microsoft.com/office/drawing/2014/main" id="{8CE3862A-1F28-4EEF-8AD0-D1CA4ACB8018}"/>
                </a:ext>
              </a:extLst>
            </p:cNvPr>
            <p:cNvSpPr txBox="1"/>
            <p:nvPr/>
          </p:nvSpPr>
          <p:spPr>
            <a:xfrm>
              <a:off x="1140870" y="4208376"/>
              <a:ext cx="2445795" cy="1938992"/>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On the Delete menu, you can choose Only Faces or Only Edges &amp; Faces to preserve vertices.</a:t>
              </a:r>
            </a:p>
          </p:txBody>
        </p:sp>
      </p:grpSp>
      <p:sp>
        <p:nvSpPr>
          <p:cNvPr id="12" name="Oval 11">
            <a:extLst>
              <a:ext uri="{FF2B5EF4-FFF2-40B4-BE49-F238E27FC236}">
                <a16:creationId xmlns:a16="http://schemas.microsoft.com/office/drawing/2014/main" id="{9D820336-7559-44D8-BA8D-E59AE0489E70}"/>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58416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CE6E-5D8E-4496-8DD6-00C1450B11D8}"/>
              </a:ext>
            </a:extLst>
          </p:cNvPr>
          <p:cNvSpPr>
            <a:spLocks noGrp="1"/>
          </p:cNvSpPr>
          <p:nvPr>
            <p:ph type="title"/>
          </p:nvPr>
        </p:nvSpPr>
        <p:spPr/>
        <p:txBody>
          <a:bodyPr/>
          <a:lstStyle/>
          <a:p>
            <a:r>
              <a:rPr lang="en-US" dirty="0"/>
              <a:t>Triangles vs Polygon faces</a:t>
            </a:r>
          </a:p>
        </p:txBody>
      </p:sp>
      <p:sp>
        <p:nvSpPr>
          <p:cNvPr id="3" name="TextBox 2">
            <a:extLst>
              <a:ext uri="{FF2B5EF4-FFF2-40B4-BE49-F238E27FC236}">
                <a16:creationId xmlns:a16="http://schemas.microsoft.com/office/drawing/2014/main" id="{B785F80E-2E2E-43A4-96D5-849151FA1AF3}"/>
              </a:ext>
            </a:extLst>
          </p:cNvPr>
          <p:cNvSpPr txBox="1"/>
          <p:nvPr/>
        </p:nvSpPr>
        <p:spPr>
          <a:xfrm>
            <a:off x="838200" y="1462088"/>
            <a:ext cx="10515600"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 plane is mathematically defined by three points. However, Blender allows faces to have as many vertices (points) as you want. This can be convenient for situations like the object shown on the left, but can also cause confusion.</a:t>
            </a:r>
          </a:p>
        </p:txBody>
      </p:sp>
      <p:grpSp>
        <p:nvGrpSpPr>
          <p:cNvPr id="6" name="Group 5">
            <a:extLst>
              <a:ext uri="{FF2B5EF4-FFF2-40B4-BE49-F238E27FC236}">
                <a16:creationId xmlns:a16="http://schemas.microsoft.com/office/drawing/2014/main" id="{1AED05CC-1ED5-4C52-B564-A37AF55CC682}"/>
              </a:ext>
            </a:extLst>
          </p:cNvPr>
          <p:cNvGrpSpPr/>
          <p:nvPr/>
        </p:nvGrpSpPr>
        <p:grpSpPr>
          <a:xfrm>
            <a:off x="1853644" y="2787651"/>
            <a:ext cx="8484713" cy="2828925"/>
            <a:chOff x="2191782" y="2787651"/>
            <a:chExt cx="8484713" cy="2828925"/>
          </a:xfrm>
        </p:grpSpPr>
        <p:pic>
          <p:nvPicPr>
            <p:cNvPr id="4" name="Picture 3">
              <a:extLst>
                <a:ext uri="{FF2B5EF4-FFF2-40B4-BE49-F238E27FC236}">
                  <a16:creationId xmlns:a16="http://schemas.microsoft.com/office/drawing/2014/main" id="{66C536EB-A4C2-4C3A-89D3-09156BD71FBA}"/>
                </a:ext>
              </a:extLst>
            </p:cNvPr>
            <p:cNvPicPr>
              <a:picLocks noChangeAspect="1"/>
            </p:cNvPicPr>
            <p:nvPr/>
          </p:nvPicPr>
          <p:blipFill>
            <a:blip r:embed="rId2"/>
            <a:stretch>
              <a:fillRect/>
            </a:stretch>
          </p:blipFill>
          <p:spPr>
            <a:xfrm>
              <a:off x="2191782" y="2787651"/>
              <a:ext cx="2686050" cy="2828925"/>
            </a:xfrm>
            <a:prstGeom prst="rect">
              <a:avLst/>
            </a:prstGeom>
          </p:spPr>
        </p:pic>
        <p:pic>
          <p:nvPicPr>
            <p:cNvPr id="5" name="Picture 4">
              <a:extLst>
                <a:ext uri="{FF2B5EF4-FFF2-40B4-BE49-F238E27FC236}">
                  <a16:creationId xmlns:a16="http://schemas.microsoft.com/office/drawing/2014/main" id="{1AFB6973-95AC-4268-B375-6E04944E878B}"/>
                </a:ext>
              </a:extLst>
            </p:cNvPr>
            <p:cNvPicPr>
              <a:picLocks noChangeAspect="1"/>
            </p:cNvPicPr>
            <p:nvPr/>
          </p:nvPicPr>
          <p:blipFill>
            <a:blip r:embed="rId3"/>
            <a:stretch>
              <a:fillRect/>
            </a:stretch>
          </p:blipFill>
          <p:spPr>
            <a:xfrm>
              <a:off x="7314170" y="2801938"/>
              <a:ext cx="3362325" cy="2800350"/>
            </a:xfrm>
            <a:prstGeom prst="rect">
              <a:avLst/>
            </a:prstGeom>
          </p:spPr>
        </p:pic>
      </p:grpSp>
      <p:sp>
        <p:nvSpPr>
          <p:cNvPr id="7" name="TextBox 6">
            <a:extLst>
              <a:ext uri="{FF2B5EF4-FFF2-40B4-BE49-F238E27FC236}">
                <a16:creationId xmlns:a16="http://schemas.microsoft.com/office/drawing/2014/main" id="{153457AC-A315-4E1C-A0AF-4E011238C7CA}"/>
              </a:ext>
            </a:extLst>
          </p:cNvPr>
          <p:cNvSpPr txBox="1"/>
          <p:nvPr/>
        </p:nvSpPr>
        <p:spPr>
          <a:xfrm>
            <a:off x="7718854" y="4094205"/>
            <a:ext cx="362465" cy="369332"/>
          </a:xfrm>
          <a:prstGeom prst="rect">
            <a:avLst/>
          </a:prstGeom>
          <a:noFill/>
        </p:spPr>
        <p:txBody>
          <a:bodyPr wrap="square" rtlCol="0">
            <a:spAutoFit/>
          </a:bodyPr>
          <a:lstStyle/>
          <a:p>
            <a:r>
              <a:rPr lang="en-US" dirty="0">
                <a:latin typeface="Droid Sans" panose="020B0606030804020204" pitchFamily="34" charset="0"/>
                <a:ea typeface="Droid Sans" panose="020B0606030804020204" pitchFamily="34" charset="0"/>
                <a:cs typeface="Droid Sans" panose="020B0606030804020204" pitchFamily="34" charset="0"/>
              </a:rPr>
              <a:t>?</a:t>
            </a:r>
          </a:p>
        </p:txBody>
      </p:sp>
      <p:sp>
        <p:nvSpPr>
          <p:cNvPr id="8" name="TextBox 7">
            <a:extLst>
              <a:ext uri="{FF2B5EF4-FFF2-40B4-BE49-F238E27FC236}">
                <a16:creationId xmlns:a16="http://schemas.microsoft.com/office/drawing/2014/main" id="{A69843B0-1FAC-4DE1-8A4E-DEC4C024D8B8}"/>
              </a:ext>
            </a:extLst>
          </p:cNvPr>
          <p:cNvSpPr txBox="1"/>
          <p:nvPr/>
        </p:nvSpPr>
        <p:spPr>
          <a:xfrm>
            <a:off x="9197546" y="3803314"/>
            <a:ext cx="362465" cy="369332"/>
          </a:xfrm>
          <a:prstGeom prst="rect">
            <a:avLst/>
          </a:prstGeom>
          <a:noFill/>
        </p:spPr>
        <p:txBody>
          <a:bodyPr wrap="square" rtlCol="0">
            <a:spAutoFit/>
          </a:bodyPr>
          <a:lstStyle/>
          <a:p>
            <a:r>
              <a:rPr lang="en-US" dirty="0">
                <a:latin typeface="Droid Sans" panose="020B0606030804020204" pitchFamily="34" charset="0"/>
                <a:ea typeface="Droid Sans" panose="020B0606030804020204" pitchFamily="34" charset="0"/>
                <a:cs typeface="Droid Sans" panose="020B0606030804020204" pitchFamily="34" charset="0"/>
              </a:rPr>
              <a:t>?</a:t>
            </a:r>
          </a:p>
        </p:txBody>
      </p:sp>
      <p:sp>
        <p:nvSpPr>
          <p:cNvPr id="9" name="TextBox 8">
            <a:extLst>
              <a:ext uri="{FF2B5EF4-FFF2-40B4-BE49-F238E27FC236}">
                <a16:creationId xmlns:a16="http://schemas.microsoft.com/office/drawing/2014/main" id="{2AB11ADF-528F-418E-8939-86761EE8B747}"/>
              </a:ext>
            </a:extLst>
          </p:cNvPr>
          <p:cNvSpPr txBox="1"/>
          <p:nvPr/>
        </p:nvSpPr>
        <p:spPr>
          <a:xfrm>
            <a:off x="8138984" y="4713595"/>
            <a:ext cx="362465" cy="369332"/>
          </a:xfrm>
          <a:prstGeom prst="rect">
            <a:avLst/>
          </a:prstGeom>
          <a:noFill/>
        </p:spPr>
        <p:txBody>
          <a:bodyPr wrap="square" rtlCol="0">
            <a:spAutoFit/>
          </a:bodyPr>
          <a:lstStyle/>
          <a:p>
            <a:r>
              <a:rPr lang="en-US" dirty="0">
                <a:latin typeface="Droid Sans" panose="020B0606030804020204" pitchFamily="34" charset="0"/>
                <a:ea typeface="Droid Sans" panose="020B0606030804020204" pitchFamily="34" charset="0"/>
                <a:cs typeface="Droid Sans" panose="020B0606030804020204" pitchFamily="34" charset="0"/>
              </a:rPr>
              <a:t>?</a:t>
            </a:r>
          </a:p>
        </p:txBody>
      </p:sp>
      <p:sp>
        <p:nvSpPr>
          <p:cNvPr id="10" name="Oval 9">
            <a:extLst>
              <a:ext uri="{FF2B5EF4-FFF2-40B4-BE49-F238E27FC236}">
                <a16:creationId xmlns:a16="http://schemas.microsoft.com/office/drawing/2014/main" id="{75EC6059-DB3D-44B6-89CF-D417A0EC8305}"/>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63062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BDBE-4A08-4B03-874A-E258562C81AD}"/>
              </a:ext>
            </a:extLst>
          </p:cNvPr>
          <p:cNvSpPr>
            <a:spLocks noGrp="1"/>
          </p:cNvSpPr>
          <p:nvPr>
            <p:ph type="title"/>
          </p:nvPr>
        </p:nvSpPr>
        <p:spPr>
          <a:xfrm>
            <a:off x="838200" y="-60599"/>
            <a:ext cx="10515600" cy="1325563"/>
          </a:xfrm>
        </p:spPr>
        <p:txBody>
          <a:bodyPr/>
          <a:lstStyle/>
          <a:p>
            <a:r>
              <a:rPr lang="en-US" dirty="0"/>
              <a:t>Triangulating</a:t>
            </a:r>
          </a:p>
        </p:txBody>
      </p:sp>
      <p:grpSp>
        <p:nvGrpSpPr>
          <p:cNvPr id="4" name="Group 3">
            <a:extLst>
              <a:ext uri="{FF2B5EF4-FFF2-40B4-BE49-F238E27FC236}">
                <a16:creationId xmlns:a16="http://schemas.microsoft.com/office/drawing/2014/main" id="{AA3B9517-CCF9-485B-AE87-04842D19F302}"/>
              </a:ext>
            </a:extLst>
          </p:cNvPr>
          <p:cNvGrpSpPr/>
          <p:nvPr/>
        </p:nvGrpSpPr>
        <p:grpSpPr>
          <a:xfrm>
            <a:off x="838200" y="1494710"/>
            <a:ext cx="5282650" cy="565100"/>
            <a:chOff x="1414819" y="1189375"/>
            <a:chExt cx="5282650" cy="565100"/>
          </a:xfrm>
        </p:grpSpPr>
        <p:sp>
          <p:nvSpPr>
            <p:cNvPr id="13" name="Rectangle: Rounded Corners 12">
              <a:extLst>
                <a:ext uri="{FF2B5EF4-FFF2-40B4-BE49-F238E27FC236}">
                  <a16:creationId xmlns:a16="http://schemas.microsoft.com/office/drawing/2014/main" id="{4824316A-CF03-4FBA-B206-F0485C3734CF}"/>
                </a:ext>
              </a:extLst>
            </p:cNvPr>
            <p:cNvSpPr/>
            <p:nvPr/>
          </p:nvSpPr>
          <p:spPr>
            <a:xfrm>
              <a:off x="1414819" y="1189376"/>
              <a:ext cx="1017214"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a:t>
              </a:r>
            </a:p>
          </p:txBody>
        </p:sp>
        <p:sp>
          <p:nvSpPr>
            <p:cNvPr id="14" name="Rectangle: Rounded Corners 13">
              <a:extLst>
                <a:ext uri="{FF2B5EF4-FFF2-40B4-BE49-F238E27FC236}">
                  <a16:creationId xmlns:a16="http://schemas.microsoft.com/office/drawing/2014/main" id="{AEC83FBB-7617-4272-A5F8-68C8EE66C6A0}"/>
                </a:ext>
              </a:extLst>
            </p:cNvPr>
            <p:cNvSpPr/>
            <p:nvPr/>
          </p:nvSpPr>
          <p:spPr>
            <a:xfrm>
              <a:off x="2955443" y="1189375"/>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5" name="TextBox 14">
              <a:extLst>
                <a:ext uri="{FF2B5EF4-FFF2-40B4-BE49-F238E27FC236}">
                  <a16:creationId xmlns:a16="http://schemas.microsoft.com/office/drawing/2014/main" id="{28E8240E-FB31-49C0-AB06-42E3792F1372}"/>
                </a:ext>
              </a:extLst>
            </p:cNvPr>
            <p:cNvSpPr txBox="1"/>
            <p:nvPr/>
          </p:nvSpPr>
          <p:spPr>
            <a:xfrm>
              <a:off x="2512021" y="1189375"/>
              <a:ext cx="443422"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16" name="TextBox 15">
              <a:extLst>
                <a:ext uri="{FF2B5EF4-FFF2-40B4-BE49-F238E27FC236}">
                  <a16:creationId xmlns:a16="http://schemas.microsoft.com/office/drawing/2014/main" id="{8B7498F1-E598-44C8-93C6-7B137A1EFCE6}"/>
                </a:ext>
              </a:extLst>
            </p:cNvPr>
            <p:cNvSpPr txBox="1"/>
            <p:nvPr/>
          </p:nvSpPr>
          <p:spPr>
            <a:xfrm>
              <a:off x="3728207" y="1231255"/>
              <a:ext cx="2969262"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Triangulate faces</a:t>
              </a:r>
            </a:p>
          </p:txBody>
        </p:sp>
      </p:grpSp>
      <p:sp>
        <p:nvSpPr>
          <p:cNvPr id="31" name="TextBox 30">
            <a:extLst>
              <a:ext uri="{FF2B5EF4-FFF2-40B4-BE49-F238E27FC236}">
                <a16:creationId xmlns:a16="http://schemas.microsoft.com/office/drawing/2014/main" id="{E884ABDF-27F8-4CF1-92D7-BEB5D2BD40B3}"/>
              </a:ext>
            </a:extLst>
          </p:cNvPr>
          <p:cNvSpPr txBox="1"/>
          <p:nvPr/>
        </p:nvSpPr>
        <p:spPr>
          <a:xfrm>
            <a:off x="3061239" y="1080298"/>
            <a:ext cx="6069522"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(Not to be confused with what GPS satellites are used for)</a:t>
            </a:r>
          </a:p>
        </p:txBody>
      </p:sp>
      <p:grpSp>
        <p:nvGrpSpPr>
          <p:cNvPr id="41" name="Group 40">
            <a:extLst>
              <a:ext uri="{FF2B5EF4-FFF2-40B4-BE49-F238E27FC236}">
                <a16:creationId xmlns:a16="http://schemas.microsoft.com/office/drawing/2014/main" id="{1DF482F3-2A68-42C4-8B7B-E4100FE84FF5}"/>
              </a:ext>
            </a:extLst>
          </p:cNvPr>
          <p:cNvGrpSpPr/>
          <p:nvPr/>
        </p:nvGrpSpPr>
        <p:grpSpPr>
          <a:xfrm>
            <a:off x="1728786" y="2404790"/>
            <a:ext cx="8734427" cy="2552700"/>
            <a:chOff x="1891602" y="2323252"/>
            <a:chExt cx="8734427" cy="2552700"/>
          </a:xfrm>
        </p:grpSpPr>
        <p:pic>
          <p:nvPicPr>
            <p:cNvPr id="32" name="Picture 31">
              <a:extLst>
                <a:ext uri="{FF2B5EF4-FFF2-40B4-BE49-F238E27FC236}">
                  <a16:creationId xmlns:a16="http://schemas.microsoft.com/office/drawing/2014/main" id="{F79C3E28-AF69-481F-B2C8-E728821A221F}"/>
                </a:ext>
              </a:extLst>
            </p:cNvPr>
            <p:cNvPicPr>
              <a:picLocks noChangeAspect="1"/>
            </p:cNvPicPr>
            <p:nvPr/>
          </p:nvPicPr>
          <p:blipFill>
            <a:blip r:embed="rId2"/>
            <a:stretch>
              <a:fillRect/>
            </a:stretch>
          </p:blipFill>
          <p:spPr>
            <a:xfrm>
              <a:off x="1891602" y="2323252"/>
              <a:ext cx="3476625" cy="2552700"/>
            </a:xfrm>
            <a:prstGeom prst="rect">
              <a:avLst/>
            </a:prstGeom>
          </p:spPr>
        </p:pic>
        <p:pic>
          <p:nvPicPr>
            <p:cNvPr id="33" name="Picture 32">
              <a:extLst>
                <a:ext uri="{FF2B5EF4-FFF2-40B4-BE49-F238E27FC236}">
                  <a16:creationId xmlns:a16="http://schemas.microsoft.com/office/drawing/2014/main" id="{42E41927-2DA4-4559-9594-92FEB0C17838}"/>
                </a:ext>
              </a:extLst>
            </p:cNvPr>
            <p:cNvPicPr>
              <a:picLocks noChangeAspect="1"/>
            </p:cNvPicPr>
            <p:nvPr/>
          </p:nvPicPr>
          <p:blipFill>
            <a:blip r:embed="rId3"/>
            <a:stretch>
              <a:fillRect/>
            </a:stretch>
          </p:blipFill>
          <p:spPr>
            <a:xfrm>
              <a:off x="7235129" y="2404214"/>
              <a:ext cx="3390900" cy="2390775"/>
            </a:xfrm>
            <a:prstGeom prst="rect">
              <a:avLst/>
            </a:prstGeom>
          </p:spPr>
        </p:pic>
        <p:sp>
          <p:nvSpPr>
            <p:cNvPr id="38" name="Arrow: Right 37">
              <a:extLst>
                <a:ext uri="{FF2B5EF4-FFF2-40B4-BE49-F238E27FC236}">
                  <a16:creationId xmlns:a16="http://schemas.microsoft.com/office/drawing/2014/main" id="{182287D9-58AB-42CC-84E6-2EB5E2DEEC38}"/>
                </a:ext>
              </a:extLst>
            </p:cNvPr>
            <p:cNvSpPr/>
            <p:nvPr/>
          </p:nvSpPr>
          <p:spPr>
            <a:xfrm>
              <a:off x="5534916" y="3245151"/>
              <a:ext cx="1447800" cy="523220"/>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BAD64F5E-986A-49B8-8393-A743463874AB}"/>
              </a:ext>
            </a:extLst>
          </p:cNvPr>
          <p:cNvGrpSpPr/>
          <p:nvPr/>
        </p:nvGrpSpPr>
        <p:grpSpPr>
          <a:xfrm>
            <a:off x="1346807" y="5363289"/>
            <a:ext cx="9642469" cy="914400"/>
            <a:chOff x="1346807" y="5363289"/>
            <a:chExt cx="9642469" cy="914400"/>
          </a:xfrm>
        </p:grpSpPr>
        <p:pic>
          <p:nvPicPr>
            <p:cNvPr id="39" name="Picture 38">
              <a:extLst>
                <a:ext uri="{FF2B5EF4-FFF2-40B4-BE49-F238E27FC236}">
                  <a16:creationId xmlns:a16="http://schemas.microsoft.com/office/drawing/2014/main" id="{9F21E43A-F123-4DA3-95E4-278F5C30AB82}"/>
                </a:ext>
              </a:extLst>
            </p:cNvPr>
            <p:cNvPicPr>
              <a:picLocks noChangeAspect="1"/>
            </p:cNvPicPr>
            <p:nvPr/>
          </p:nvPicPr>
          <p:blipFill>
            <a:blip r:embed="rId4"/>
            <a:stretch>
              <a:fillRect/>
            </a:stretch>
          </p:blipFill>
          <p:spPr>
            <a:xfrm>
              <a:off x="1346807" y="5363289"/>
              <a:ext cx="2800350" cy="914400"/>
            </a:xfrm>
            <a:prstGeom prst="rect">
              <a:avLst/>
            </a:prstGeom>
          </p:spPr>
        </p:pic>
        <p:sp>
          <p:nvSpPr>
            <p:cNvPr id="40" name="TextBox 39">
              <a:extLst>
                <a:ext uri="{FF2B5EF4-FFF2-40B4-BE49-F238E27FC236}">
                  <a16:creationId xmlns:a16="http://schemas.microsoft.com/office/drawing/2014/main" id="{98E67CD0-7180-4B47-BEA9-4689C41C465A}"/>
                </a:ext>
              </a:extLst>
            </p:cNvPr>
            <p:cNvSpPr txBox="1"/>
            <p:nvPr/>
          </p:nvSpPr>
          <p:spPr>
            <a:xfrm>
              <a:off x="4147157" y="5497323"/>
              <a:ext cx="6842119" cy="584775"/>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If you’re unhappy with the results, you can adjust modes in the menu on the lower left for slightly different shapes.</a:t>
              </a:r>
            </a:p>
          </p:txBody>
        </p:sp>
      </p:grpSp>
      <p:sp>
        <p:nvSpPr>
          <p:cNvPr id="43" name="Oval 42">
            <a:extLst>
              <a:ext uri="{FF2B5EF4-FFF2-40B4-BE49-F238E27FC236}">
                <a16:creationId xmlns:a16="http://schemas.microsoft.com/office/drawing/2014/main" id="{823B03E8-3891-4538-AC1C-562FE0FDB541}"/>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87652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F373-8EBC-41F4-8640-E6DE8A64F6A4}"/>
              </a:ext>
            </a:extLst>
          </p:cNvPr>
          <p:cNvSpPr>
            <a:spLocks noGrp="1"/>
          </p:cNvSpPr>
          <p:nvPr>
            <p:ph type="title"/>
          </p:nvPr>
        </p:nvSpPr>
        <p:spPr/>
        <p:txBody>
          <a:bodyPr/>
          <a:lstStyle/>
          <a:p>
            <a:r>
              <a:rPr lang="en-US" dirty="0"/>
              <a:t>Modifiers</a:t>
            </a:r>
          </a:p>
        </p:txBody>
      </p:sp>
      <p:pic>
        <p:nvPicPr>
          <p:cNvPr id="3" name="Picture 2">
            <a:extLst>
              <a:ext uri="{FF2B5EF4-FFF2-40B4-BE49-F238E27FC236}">
                <a16:creationId xmlns:a16="http://schemas.microsoft.com/office/drawing/2014/main" id="{37681DFF-6384-4394-9E84-D7B833A732C0}"/>
              </a:ext>
            </a:extLst>
          </p:cNvPr>
          <p:cNvPicPr>
            <a:picLocks noChangeAspect="1"/>
          </p:cNvPicPr>
          <p:nvPr/>
        </p:nvPicPr>
        <p:blipFill>
          <a:blip r:embed="rId2"/>
          <a:stretch>
            <a:fillRect/>
          </a:stretch>
        </p:blipFill>
        <p:spPr>
          <a:xfrm>
            <a:off x="2178901" y="2787650"/>
            <a:ext cx="3369276" cy="1895218"/>
          </a:xfrm>
          <a:prstGeom prst="rect">
            <a:avLst/>
          </a:prstGeom>
        </p:spPr>
      </p:pic>
      <p:sp>
        <p:nvSpPr>
          <p:cNvPr id="4" name="TextBox 3">
            <a:extLst>
              <a:ext uri="{FF2B5EF4-FFF2-40B4-BE49-F238E27FC236}">
                <a16:creationId xmlns:a16="http://schemas.microsoft.com/office/drawing/2014/main" id="{EFFCBC57-5868-4A95-BFF0-033A91B7E11E}"/>
              </a:ext>
            </a:extLst>
          </p:cNvPr>
          <p:cNvSpPr txBox="1"/>
          <p:nvPr/>
        </p:nvSpPr>
        <p:spPr>
          <a:xfrm>
            <a:off x="2643581" y="1169700"/>
            <a:ext cx="6904838" cy="584775"/>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Modifiers apply some effect to an object. There are quite a lot of them, but you’ll probably only use a few on a regular basis.</a:t>
            </a:r>
          </a:p>
        </p:txBody>
      </p:sp>
      <p:sp>
        <p:nvSpPr>
          <p:cNvPr id="5" name="Rectangle 4">
            <a:extLst>
              <a:ext uri="{FF2B5EF4-FFF2-40B4-BE49-F238E27FC236}">
                <a16:creationId xmlns:a16="http://schemas.microsoft.com/office/drawing/2014/main" id="{8B3FDA8B-4C1A-47CA-9D90-89C1342F240E}"/>
              </a:ext>
            </a:extLst>
          </p:cNvPr>
          <p:cNvSpPr/>
          <p:nvPr/>
        </p:nvSpPr>
        <p:spPr>
          <a:xfrm>
            <a:off x="4960968" y="3873373"/>
            <a:ext cx="55670" cy="59530"/>
          </a:xfrm>
          <a:prstGeom prst="rect">
            <a:avLst/>
          </a:prstGeom>
          <a:noFill/>
          <a:ln w="127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CFB210AA-2DFE-481E-A743-665DE0410EC9}"/>
              </a:ext>
            </a:extLst>
          </p:cNvPr>
          <p:cNvCxnSpPr>
            <a:cxnSpLocks/>
          </p:cNvCxnSpPr>
          <p:nvPr/>
        </p:nvCxnSpPr>
        <p:spPr>
          <a:xfrm flipH="1">
            <a:off x="5016640" y="3479831"/>
            <a:ext cx="668993" cy="398841"/>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91BBD0-262A-41AA-A778-A8A710775139}"/>
              </a:ext>
            </a:extLst>
          </p:cNvPr>
          <p:cNvCxnSpPr>
            <a:cxnSpLocks/>
          </p:cNvCxnSpPr>
          <p:nvPr/>
        </p:nvCxnSpPr>
        <p:spPr>
          <a:xfrm flipH="1">
            <a:off x="5016640" y="3831423"/>
            <a:ext cx="668993" cy="101482"/>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B0E383D-4664-4189-92CC-5277F5FF8DEC}"/>
              </a:ext>
            </a:extLst>
          </p:cNvPr>
          <p:cNvPicPr>
            <a:picLocks noChangeAspect="1"/>
          </p:cNvPicPr>
          <p:nvPr/>
        </p:nvPicPr>
        <p:blipFill>
          <a:blip r:embed="rId3"/>
          <a:stretch>
            <a:fillRect/>
          </a:stretch>
        </p:blipFill>
        <p:spPr>
          <a:xfrm>
            <a:off x="5686425" y="3484177"/>
            <a:ext cx="409575" cy="342900"/>
          </a:xfrm>
          <a:prstGeom prst="rect">
            <a:avLst/>
          </a:prstGeom>
        </p:spPr>
      </p:pic>
      <p:sp>
        <p:nvSpPr>
          <p:cNvPr id="6" name="Rectangle 5">
            <a:extLst>
              <a:ext uri="{FF2B5EF4-FFF2-40B4-BE49-F238E27FC236}">
                <a16:creationId xmlns:a16="http://schemas.microsoft.com/office/drawing/2014/main" id="{0BC80722-D3F5-47F0-9773-77A8DA0DD4D2}"/>
              </a:ext>
            </a:extLst>
          </p:cNvPr>
          <p:cNvSpPr/>
          <p:nvPr/>
        </p:nvSpPr>
        <p:spPr>
          <a:xfrm>
            <a:off x="5686425" y="3484177"/>
            <a:ext cx="409575" cy="338554"/>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95E9FB4-6BD0-4830-B5D6-2569E8DCDF75}"/>
              </a:ext>
            </a:extLst>
          </p:cNvPr>
          <p:cNvPicPr>
            <a:picLocks noChangeAspect="1"/>
          </p:cNvPicPr>
          <p:nvPr/>
        </p:nvPicPr>
        <p:blipFill>
          <a:blip r:embed="rId4"/>
          <a:stretch>
            <a:fillRect/>
          </a:stretch>
        </p:blipFill>
        <p:spPr>
          <a:xfrm>
            <a:off x="7527762" y="2253487"/>
            <a:ext cx="1604963" cy="3138488"/>
          </a:xfrm>
          <a:prstGeom prst="rect">
            <a:avLst/>
          </a:prstGeom>
        </p:spPr>
      </p:pic>
      <p:sp>
        <p:nvSpPr>
          <p:cNvPr id="17" name="TextBox 16">
            <a:extLst>
              <a:ext uri="{FF2B5EF4-FFF2-40B4-BE49-F238E27FC236}">
                <a16:creationId xmlns:a16="http://schemas.microsoft.com/office/drawing/2014/main" id="{0557E9FE-2E9C-4108-8618-965BB7054133}"/>
              </a:ext>
            </a:extLst>
          </p:cNvPr>
          <p:cNvSpPr txBox="1"/>
          <p:nvPr/>
        </p:nvSpPr>
        <p:spPr>
          <a:xfrm>
            <a:off x="6575501" y="5457467"/>
            <a:ext cx="3627679" cy="461665"/>
          </a:xfrm>
          <a:prstGeom prst="rect">
            <a:avLst/>
          </a:prstGeom>
          <a:noFill/>
        </p:spPr>
        <p:txBody>
          <a:bodyPr wrap="square" rtlCol="0">
            <a:spAutoFit/>
          </a:bodyPr>
          <a:lstStyle/>
          <a:p>
            <a:r>
              <a:rPr lang="en-US" sz="1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modifier list will be empty to start. As you add modifiers, they’ll appear in order.</a:t>
            </a:r>
          </a:p>
        </p:txBody>
      </p:sp>
      <p:sp>
        <p:nvSpPr>
          <p:cNvPr id="18" name="Oval 17">
            <a:extLst>
              <a:ext uri="{FF2B5EF4-FFF2-40B4-BE49-F238E27FC236}">
                <a16:creationId xmlns:a16="http://schemas.microsoft.com/office/drawing/2014/main" id="{EF64F896-8B4F-417E-9494-9FFCDCBC072A}"/>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42286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D1422-6921-44D5-9097-FC552DEA0599}"/>
              </a:ext>
            </a:extLst>
          </p:cNvPr>
          <p:cNvSpPr>
            <a:spLocks noGrp="1"/>
          </p:cNvSpPr>
          <p:nvPr>
            <p:ph type="title"/>
          </p:nvPr>
        </p:nvSpPr>
        <p:spPr>
          <a:xfrm>
            <a:off x="838200" y="34836"/>
            <a:ext cx="10515600" cy="1325563"/>
          </a:xfrm>
        </p:spPr>
        <p:txBody>
          <a:bodyPr/>
          <a:lstStyle/>
          <a:p>
            <a:r>
              <a:rPr lang="en-US" dirty="0"/>
              <a:t>Boolean Modifier</a:t>
            </a:r>
          </a:p>
        </p:txBody>
      </p:sp>
      <p:pic>
        <p:nvPicPr>
          <p:cNvPr id="3" name="Picture 2">
            <a:extLst>
              <a:ext uri="{FF2B5EF4-FFF2-40B4-BE49-F238E27FC236}">
                <a16:creationId xmlns:a16="http://schemas.microsoft.com/office/drawing/2014/main" id="{664B1B1C-CDF0-4D15-AA0C-E10A7FFE7A09}"/>
              </a:ext>
            </a:extLst>
          </p:cNvPr>
          <p:cNvPicPr>
            <a:picLocks noChangeAspect="1"/>
          </p:cNvPicPr>
          <p:nvPr/>
        </p:nvPicPr>
        <p:blipFill>
          <a:blip r:embed="rId2"/>
          <a:stretch>
            <a:fillRect/>
          </a:stretch>
        </p:blipFill>
        <p:spPr>
          <a:xfrm>
            <a:off x="1388744" y="1652428"/>
            <a:ext cx="3496448" cy="2268855"/>
          </a:xfrm>
          <a:prstGeom prst="rect">
            <a:avLst/>
          </a:prstGeom>
        </p:spPr>
      </p:pic>
      <p:pic>
        <p:nvPicPr>
          <p:cNvPr id="4" name="Picture 3">
            <a:extLst>
              <a:ext uri="{FF2B5EF4-FFF2-40B4-BE49-F238E27FC236}">
                <a16:creationId xmlns:a16="http://schemas.microsoft.com/office/drawing/2014/main" id="{99118B06-EB34-4CF9-816B-41FD0C2C82BC}"/>
              </a:ext>
            </a:extLst>
          </p:cNvPr>
          <p:cNvPicPr>
            <a:picLocks noChangeAspect="1"/>
          </p:cNvPicPr>
          <p:nvPr/>
        </p:nvPicPr>
        <p:blipFill>
          <a:blip r:embed="rId3"/>
          <a:stretch>
            <a:fillRect/>
          </a:stretch>
        </p:blipFill>
        <p:spPr>
          <a:xfrm>
            <a:off x="7306810" y="1660207"/>
            <a:ext cx="2838450" cy="1438275"/>
          </a:xfrm>
          <a:prstGeom prst="rect">
            <a:avLst/>
          </a:prstGeom>
        </p:spPr>
      </p:pic>
      <p:pic>
        <p:nvPicPr>
          <p:cNvPr id="5" name="Picture 4">
            <a:extLst>
              <a:ext uri="{FF2B5EF4-FFF2-40B4-BE49-F238E27FC236}">
                <a16:creationId xmlns:a16="http://schemas.microsoft.com/office/drawing/2014/main" id="{05F20983-0017-4AE6-BB9F-4136872C8B7F}"/>
              </a:ext>
            </a:extLst>
          </p:cNvPr>
          <p:cNvPicPr>
            <a:picLocks noChangeAspect="1"/>
          </p:cNvPicPr>
          <p:nvPr/>
        </p:nvPicPr>
        <p:blipFill>
          <a:blip r:embed="rId4"/>
          <a:stretch>
            <a:fillRect/>
          </a:stretch>
        </p:blipFill>
        <p:spPr>
          <a:xfrm>
            <a:off x="7306810" y="3196749"/>
            <a:ext cx="1437236" cy="1068388"/>
          </a:xfrm>
          <a:prstGeom prst="rect">
            <a:avLst/>
          </a:prstGeom>
        </p:spPr>
      </p:pic>
      <p:pic>
        <p:nvPicPr>
          <p:cNvPr id="6" name="Picture 5">
            <a:extLst>
              <a:ext uri="{FF2B5EF4-FFF2-40B4-BE49-F238E27FC236}">
                <a16:creationId xmlns:a16="http://schemas.microsoft.com/office/drawing/2014/main" id="{5ED9FD5D-3C9D-4AD5-9F31-9B85663279FB}"/>
              </a:ext>
            </a:extLst>
          </p:cNvPr>
          <p:cNvPicPr>
            <a:picLocks noChangeAspect="1"/>
          </p:cNvPicPr>
          <p:nvPr/>
        </p:nvPicPr>
        <p:blipFill>
          <a:blip r:embed="rId5"/>
          <a:stretch>
            <a:fillRect/>
          </a:stretch>
        </p:blipFill>
        <p:spPr>
          <a:xfrm>
            <a:off x="8909685" y="3509963"/>
            <a:ext cx="1390650" cy="447675"/>
          </a:xfrm>
          <a:prstGeom prst="rect">
            <a:avLst/>
          </a:prstGeom>
        </p:spPr>
      </p:pic>
      <p:grpSp>
        <p:nvGrpSpPr>
          <p:cNvPr id="17" name="Group 16">
            <a:extLst>
              <a:ext uri="{FF2B5EF4-FFF2-40B4-BE49-F238E27FC236}">
                <a16:creationId xmlns:a16="http://schemas.microsoft.com/office/drawing/2014/main" id="{EFF3DBC0-C152-437F-8B4E-068D392DE2D7}"/>
              </a:ext>
            </a:extLst>
          </p:cNvPr>
          <p:cNvGrpSpPr/>
          <p:nvPr/>
        </p:nvGrpSpPr>
        <p:grpSpPr>
          <a:xfrm>
            <a:off x="1210627" y="4111626"/>
            <a:ext cx="9089708" cy="2459671"/>
            <a:chOff x="1210627" y="4111626"/>
            <a:chExt cx="9089708" cy="2459671"/>
          </a:xfrm>
        </p:grpSpPr>
        <p:pic>
          <p:nvPicPr>
            <p:cNvPr id="7" name="Picture 6">
              <a:extLst>
                <a:ext uri="{FF2B5EF4-FFF2-40B4-BE49-F238E27FC236}">
                  <a16:creationId xmlns:a16="http://schemas.microsoft.com/office/drawing/2014/main" id="{5255F4D4-12B2-4529-B3C2-6F63A42F8642}"/>
                </a:ext>
              </a:extLst>
            </p:cNvPr>
            <p:cNvPicPr>
              <a:picLocks noChangeAspect="1"/>
            </p:cNvPicPr>
            <p:nvPr/>
          </p:nvPicPr>
          <p:blipFill>
            <a:blip r:embed="rId6"/>
            <a:stretch>
              <a:fillRect/>
            </a:stretch>
          </p:blipFill>
          <p:spPr>
            <a:xfrm>
              <a:off x="1210627" y="5395912"/>
              <a:ext cx="1362075" cy="314325"/>
            </a:xfrm>
            <a:prstGeom prst="rect">
              <a:avLst/>
            </a:prstGeom>
          </p:spPr>
        </p:pic>
        <p:pic>
          <p:nvPicPr>
            <p:cNvPr id="9" name="Picture 8">
              <a:extLst>
                <a:ext uri="{FF2B5EF4-FFF2-40B4-BE49-F238E27FC236}">
                  <a16:creationId xmlns:a16="http://schemas.microsoft.com/office/drawing/2014/main" id="{64474AE2-9F1B-4FCF-9361-AD09340C8B31}"/>
                </a:ext>
              </a:extLst>
            </p:cNvPr>
            <p:cNvPicPr>
              <a:picLocks noChangeAspect="1"/>
            </p:cNvPicPr>
            <p:nvPr/>
          </p:nvPicPr>
          <p:blipFill>
            <a:blip r:embed="rId7"/>
            <a:stretch>
              <a:fillRect/>
            </a:stretch>
          </p:blipFill>
          <p:spPr>
            <a:xfrm>
              <a:off x="3136969" y="4723447"/>
              <a:ext cx="2124075" cy="1847850"/>
            </a:xfrm>
            <a:prstGeom prst="rect">
              <a:avLst/>
            </a:prstGeom>
          </p:spPr>
        </p:pic>
        <p:pic>
          <p:nvPicPr>
            <p:cNvPr id="12" name="Picture 11">
              <a:extLst>
                <a:ext uri="{FF2B5EF4-FFF2-40B4-BE49-F238E27FC236}">
                  <a16:creationId xmlns:a16="http://schemas.microsoft.com/office/drawing/2014/main" id="{91A58127-09C2-46C2-A1F6-BFFD3B1A0094}"/>
                </a:ext>
              </a:extLst>
            </p:cNvPr>
            <p:cNvPicPr>
              <a:picLocks noChangeAspect="1"/>
            </p:cNvPicPr>
            <p:nvPr/>
          </p:nvPicPr>
          <p:blipFill>
            <a:blip r:embed="rId8"/>
            <a:stretch>
              <a:fillRect/>
            </a:stretch>
          </p:blipFill>
          <p:spPr>
            <a:xfrm>
              <a:off x="8338185" y="5010150"/>
              <a:ext cx="1962150" cy="1514475"/>
            </a:xfrm>
            <a:prstGeom prst="rect">
              <a:avLst/>
            </a:prstGeom>
          </p:spPr>
        </p:pic>
        <p:pic>
          <p:nvPicPr>
            <p:cNvPr id="13" name="Picture 12">
              <a:extLst>
                <a:ext uri="{FF2B5EF4-FFF2-40B4-BE49-F238E27FC236}">
                  <a16:creationId xmlns:a16="http://schemas.microsoft.com/office/drawing/2014/main" id="{AC7026A1-CAA5-4D8E-8D40-1F7A6EAF803B}"/>
                </a:ext>
              </a:extLst>
            </p:cNvPr>
            <p:cNvPicPr>
              <a:picLocks noChangeAspect="1"/>
            </p:cNvPicPr>
            <p:nvPr/>
          </p:nvPicPr>
          <p:blipFill>
            <a:blip r:embed="rId9"/>
            <a:stretch>
              <a:fillRect/>
            </a:stretch>
          </p:blipFill>
          <p:spPr>
            <a:xfrm>
              <a:off x="6147152" y="5244464"/>
              <a:ext cx="1304925" cy="771525"/>
            </a:xfrm>
            <a:prstGeom prst="rect">
              <a:avLst/>
            </a:prstGeom>
          </p:spPr>
        </p:pic>
        <p:pic>
          <p:nvPicPr>
            <p:cNvPr id="14" name="Picture 13">
              <a:extLst>
                <a:ext uri="{FF2B5EF4-FFF2-40B4-BE49-F238E27FC236}">
                  <a16:creationId xmlns:a16="http://schemas.microsoft.com/office/drawing/2014/main" id="{967CC346-0C72-4A5D-B849-FD58C8750228}"/>
                </a:ext>
              </a:extLst>
            </p:cNvPr>
            <p:cNvPicPr>
              <a:picLocks noChangeAspect="1"/>
            </p:cNvPicPr>
            <p:nvPr/>
          </p:nvPicPr>
          <p:blipFill>
            <a:blip r:embed="rId10"/>
            <a:stretch>
              <a:fillRect/>
            </a:stretch>
          </p:blipFill>
          <p:spPr>
            <a:xfrm>
              <a:off x="8619172" y="4478655"/>
              <a:ext cx="1400175" cy="485775"/>
            </a:xfrm>
            <a:prstGeom prst="rect">
              <a:avLst/>
            </a:prstGeom>
          </p:spPr>
        </p:pic>
        <p:pic>
          <p:nvPicPr>
            <p:cNvPr id="15" name="Picture 14">
              <a:extLst>
                <a:ext uri="{FF2B5EF4-FFF2-40B4-BE49-F238E27FC236}">
                  <a16:creationId xmlns:a16="http://schemas.microsoft.com/office/drawing/2014/main" id="{5504BAEA-8A10-4938-BF28-8DD6D19A236D}"/>
                </a:ext>
              </a:extLst>
            </p:cNvPr>
            <p:cNvPicPr>
              <a:picLocks noChangeAspect="1"/>
            </p:cNvPicPr>
            <p:nvPr/>
          </p:nvPicPr>
          <p:blipFill>
            <a:blip r:embed="rId11"/>
            <a:stretch>
              <a:fillRect/>
            </a:stretch>
          </p:blipFill>
          <p:spPr>
            <a:xfrm>
              <a:off x="6118576" y="4533900"/>
              <a:ext cx="1362075" cy="476250"/>
            </a:xfrm>
            <a:prstGeom prst="rect">
              <a:avLst/>
            </a:prstGeom>
          </p:spPr>
        </p:pic>
        <p:pic>
          <p:nvPicPr>
            <p:cNvPr id="16" name="Picture 15">
              <a:extLst>
                <a:ext uri="{FF2B5EF4-FFF2-40B4-BE49-F238E27FC236}">
                  <a16:creationId xmlns:a16="http://schemas.microsoft.com/office/drawing/2014/main" id="{D67C8EF8-3D34-494C-9700-B3D12F59F62F}"/>
                </a:ext>
              </a:extLst>
            </p:cNvPr>
            <p:cNvPicPr>
              <a:picLocks noChangeAspect="1"/>
            </p:cNvPicPr>
            <p:nvPr/>
          </p:nvPicPr>
          <p:blipFill>
            <a:blip r:embed="rId12"/>
            <a:stretch>
              <a:fillRect/>
            </a:stretch>
          </p:blipFill>
          <p:spPr>
            <a:xfrm>
              <a:off x="3572829" y="4111626"/>
              <a:ext cx="1381125" cy="523875"/>
            </a:xfrm>
            <a:prstGeom prst="rect">
              <a:avLst/>
            </a:prstGeom>
          </p:spPr>
        </p:pic>
      </p:grpSp>
      <p:sp>
        <p:nvSpPr>
          <p:cNvPr id="18" name="TextBox 17">
            <a:extLst>
              <a:ext uri="{FF2B5EF4-FFF2-40B4-BE49-F238E27FC236}">
                <a16:creationId xmlns:a16="http://schemas.microsoft.com/office/drawing/2014/main" id="{0A4B2E2E-82DD-4B99-B9D8-0984C42CFF2E}"/>
              </a:ext>
            </a:extLst>
          </p:cNvPr>
          <p:cNvSpPr txBox="1"/>
          <p:nvPr/>
        </p:nvSpPr>
        <p:spPr>
          <a:xfrm>
            <a:off x="4996398" y="1816268"/>
            <a:ext cx="2199206" cy="1015663"/>
          </a:xfrm>
          <a:prstGeom prst="rect">
            <a:avLst/>
          </a:prstGeom>
          <a:noFill/>
        </p:spPr>
        <p:txBody>
          <a:bodyPr wrap="square" rtlCol="0">
            <a:spAutoFit/>
          </a:bodyPr>
          <a:lstStyle/>
          <a:p>
            <a:r>
              <a:rPr lang="en-US" sz="1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Boolean modifier takes a secondary object as a parameter. Select it by clicking the eyedropper then clicking an object.</a:t>
            </a:r>
          </a:p>
        </p:txBody>
      </p:sp>
      <p:sp>
        <p:nvSpPr>
          <p:cNvPr id="19" name="TextBox 18">
            <a:extLst>
              <a:ext uri="{FF2B5EF4-FFF2-40B4-BE49-F238E27FC236}">
                <a16:creationId xmlns:a16="http://schemas.microsoft.com/office/drawing/2014/main" id="{46F3DB56-E235-46DC-8B03-5C7D3A24A618}"/>
              </a:ext>
            </a:extLst>
          </p:cNvPr>
          <p:cNvSpPr txBox="1"/>
          <p:nvPr/>
        </p:nvSpPr>
        <p:spPr>
          <a:xfrm>
            <a:off x="1181100" y="940513"/>
            <a:ext cx="9875520" cy="338554"/>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Boolean modifier can add or subtract objects to and from one another. It is very useful for modeling.</a:t>
            </a:r>
          </a:p>
        </p:txBody>
      </p:sp>
      <p:sp>
        <p:nvSpPr>
          <p:cNvPr id="20" name="Rectangle 19">
            <a:extLst>
              <a:ext uri="{FF2B5EF4-FFF2-40B4-BE49-F238E27FC236}">
                <a16:creationId xmlns:a16="http://schemas.microsoft.com/office/drawing/2014/main" id="{06F32277-C80A-409D-92A4-0C084ABBC95B}"/>
              </a:ext>
            </a:extLst>
          </p:cNvPr>
          <p:cNvSpPr/>
          <p:nvPr/>
        </p:nvSpPr>
        <p:spPr>
          <a:xfrm>
            <a:off x="9735685" y="2439318"/>
            <a:ext cx="409575" cy="301254"/>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A8177C26-0529-4B93-AC0A-C16A9CD982FD}"/>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06217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C2DB-BCA2-4ED6-91DA-FCE5FA652158}"/>
              </a:ext>
            </a:extLst>
          </p:cNvPr>
          <p:cNvSpPr>
            <a:spLocks noGrp="1"/>
          </p:cNvSpPr>
          <p:nvPr>
            <p:ph type="title"/>
          </p:nvPr>
        </p:nvSpPr>
        <p:spPr/>
        <p:txBody>
          <a:bodyPr/>
          <a:lstStyle/>
          <a:p>
            <a:r>
              <a:rPr lang="en-US" dirty="0"/>
              <a:t>Subdivision Surface modifier</a:t>
            </a:r>
          </a:p>
        </p:txBody>
      </p:sp>
      <p:grpSp>
        <p:nvGrpSpPr>
          <p:cNvPr id="8" name="Group 7">
            <a:extLst>
              <a:ext uri="{FF2B5EF4-FFF2-40B4-BE49-F238E27FC236}">
                <a16:creationId xmlns:a16="http://schemas.microsoft.com/office/drawing/2014/main" id="{70C3A7E3-36A7-45A8-89FA-2B4FCE124411}"/>
              </a:ext>
            </a:extLst>
          </p:cNvPr>
          <p:cNvGrpSpPr/>
          <p:nvPr/>
        </p:nvGrpSpPr>
        <p:grpSpPr>
          <a:xfrm>
            <a:off x="1521997" y="1258307"/>
            <a:ext cx="9148007" cy="2742694"/>
            <a:chOff x="1579146" y="1258307"/>
            <a:chExt cx="9148007" cy="2742694"/>
          </a:xfrm>
        </p:grpSpPr>
        <p:pic>
          <p:nvPicPr>
            <p:cNvPr id="3" name="Picture 2">
              <a:extLst>
                <a:ext uri="{FF2B5EF4-FFF2-40B4-BE49-F238E27FC236}">
                  <a16:creationId xmlns:a16="http://schemas.microsoft.com/office/drawing/2014/main" id="{4C3E3BC6-02AA-4DC0-A3A1-6F4FB5936775}"/>
                </a:ext>
              </a:extLst>
            </p:cNvPr>
            <p:cNvPicPr>
              <a:picLocks noChangeAspect="1"/>
            </p:cNvPicPr>
            <p:nvPr/>
          </p:nvPicPr>
          <p:blipFill>
            <a:blip r:embed="rId2"/>
            <a:stretch>
              <a:fillRect/>
            </a:stretch>
          </p:blipFill>
          <p:spPr>
            <a:xfrm>
              <a:off x="2201277" y="2048376"/>
              <a:ext cx="2190750" cy="1952625"/>
            </a:xfrm>
            <a:prstGeom prst="rect">
              <a:avLst/>
            </a:prstGeom>
          </p:spPr>
        </p:pic>
        <p:sp>
          <p:nvSpPr>
            <p:cNvPr id="4" name="TextBox 3">
              <a:extLst>
                <a:ext uri="{FF2B5EF4-FFF2-40B4-BE49-F238E27FC236}">
                  <a16:creationId xmlns:a16="http://schemas.microsoft.com/office/drawing/2014/main" id="{B614B079-ECCA-419B-966D-718934DB0BB6}"/>
                </a:ext>
              </a:extLst>
            </p:cNvPr>
            <p:cNvSpPr txBox="1"/>
            <p:nvPr/>
          </p:nvSpPr>
          <p:spPr>
            <a:xfrm>
              <a:off x="1579146" y="1312569"/>
              <a:ext cx="4385510" cy="584775"/>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“Low-poly” objects are easier to model but look blocky and sharp.</a:t>
              </a:r>
            </a:p>
          </p:txBody>
        </p:sp>
        <p:sp>
          <p:nvSpPr>
            <p:cNvPr id="6" name="TextBox 5">
              <a:extLst>
                <a:ext uri="{FF2B5EF4-FFF2-40B4-BE49-F238E27FC236}">
                  <a16:creationId xmlns:a16="http://schemas.microsoft.com/office/drawing/2014/main" id="{5A80A5A5-033D-4270-ABE9-5627432F1F1D}"/>
                </a:ext>
              </a:extLst>
            </p:cNvPr>
            <p:cNvSpPr txBox="1"/>
            <p:nvPr/>
          </p:nvSpPr>
          <p:spPr>
            <a:xfrm>
              <a:off x="6341643" y="1258307"/>
              <a:ext cx="4385510" cy="584775"/>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“High-poly” objects are smooth, detailed and beautiful – perfect for renders or 3D prints.</a:t>
              </a:r>
            </a:p>
          </p:txBody>
        </p:sp>
        <p:pic>
          <p:nvPicPr>
            <p:cNvPr id="7" name="Picture 6">
              <a:extLst>
                <a:ext uri="{FF2B5EF4-FFF2-40B4-BE49-F238E27FC236}">
                  <a16:creationId xmlns:a16="http://schemas.microsoft.com/office/drawing/2014/main" id="{F2A2AE33-943B-401A-809C-E09CCFFC4811}"/>
                </a:ext>
              </a:extLst>
            </p:cNvPr>
            <p:cNvPicPr>
              <a:picLocks noChangeAspect="1"/>
            </p:cNvPicPr>
            <p:nvPr/>
          </p:nvPicPr>
          <p:blipFill>
            <a:blip r:embed="rId3"/>
            <a:stretch>
              <a:fillRect/>
            </a:stretch>
          </p:blipFill>
          <p:spPr>
            <a:xfrm>
              <a:off x="7367586" y="2048376"/>
              <a:ext cx="2333625" cy="1943100"/>
            </a:xfrm>
            <a:prstGeom prst="rect">
              <a:avLst/>
            </a:prstGeom>
          </p:spPr>
        </p:pic>
      </p:grpSp>
      <p:sp>
        <p:nvSpPr>
          <p:cNvPr id="11" name="Rectangle 10">
            <a:extLst>
              <a:ext uri="{FF2B5EF4-FFF2-40B4-BE49-F238E27FC236}">
                <a16:creationId xmlns:a16="http://schemas.microsoft.com/office/drawing/2014/main" id="{EB3F2795-AB1C-4BAA-9948-6672503F1032}"/>
              </a:ext>
            </a:extLst>
          </p:cNvPr>
          <p:cNvSpPr/>
          <p:nvPr/>
        </p:nvSpPr>
        <p:spPr>
          <a:xfrm>
            <a:off x="4130090" y="5778198"/>
            <a:ext cx="1316205" cy="422076"/>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06AB2C-3B79-4B42-964B-ECC99311F4D7}"/>
              </a:ext>
            </a:extLst>
          </p:cNvPr>
          <p:cNvGrpSpPr/>
          <p:nvPr/>
        </p:nvGrpSpPr>
        <p:grpSpPr>
          <a:xfrm>
            <a:off x="1152984" y="3632638"/>
            <a:ext cx="10071351" cy="3093724"/>
            <a:chOff x="1152984" y="3632638"/>
            <a:chExt cx="10071351" cy="3093724"/>
          </a:xfrm>
        </p:grpSpPr>
        <p:pic>
          <p:nvPicPr>
            <p:cNvPr id="9" name="Picture 8">
              <a:extLst>
                <a:ext uri="{FF2B5EF4-FFF2-40B4-BE49-F238E27FC236}">
                  <a16:creationId xmlns:a16="http://schemas.microsoft.com/office/drawing/2014/main" id="{A174734C-42C7-4D8E-9F84-C9D1A2EAD8BD}"/>
                </a:ext>
              </a:extLst>
            </p:cNvPr>
            <p:cNvPicPr>
              <a:picLocks noChangeAspect="1"/>
            </p:cNvPicPr>
            <p:nvPr/>
          </p:nvPicPr>
          <p:blipFill>
            <a:blip r:embed="rId4"/>
            <a:stretch>
              <a:fillRect/>
            </a:stretch>
          </p:blipFill>
          <p:spPr>
            <a:xfrm>
              <a:off x="4077452" y="4483393"/>
              <a:ext cx="2847975" cy="2124075"/>
            </a:xfrm>
            <a:prstGeom prst="rect">
              <a:avLst/>
            </a:prstGeom>
          </p:spPr>
        </p:pic>
        <p:pic>
          <p:nvPicPr>
            <p:cNvPr id="10" name="Picture 9">
              <a:extLst>
                <a:ext uri="{FF2B5EF4-FFF2-40B4-BE49-F238E27FC236}">
                  <a16:creationId xmlns:a16="http://schemas.microsoft.com/office/drawing/2014/main" id="{AF2F9493-888C-41C7-A328-7E688BFDD349}"/>
                </a:ext>
              </a:extLst>
            </p:cNvPr>
            <p:cNvPicPr>
              <a:picLocks noChangeAspect="1"/>
            </p:cNvPicPr>
            <p:nvPr/>
          </p:nvPicPr>
          <p:blipFill>
            <a:blip r:embed="rId5"/>
            <a:stretch>
              <a:fillRect/>
            </a:stretch>
          </p:blipFill>
          <p:spPr>
            <a:xfrm>
              <a:off x="1152984" y="4713872"/>
              <a:ext cx="2561768" cy="1663116"/>
            </a:xfrm>
            <a:prstGeom prst="rect">
              <a:avLst/>
            </a:prstGeom>
          </p:spPr>
        </p:pic>
        <p:sp>
          <p:nvSpPr>
            <p:cNvPr id="12" name="TextBox 11">
              <a:extLst>
                <a:ext uri="{FF2B5EF4-FFF2-40B4-BE49-F238E27FC236}">
                  <a16:creationId xmlns:a16="http://schemas.microsoft.com/office/drawing/2014/main" id="{69CA2E8F-4B5E-45AF-ABD5-0E7FBBEAC8A2}"/>
                </a:ext>
              </a:extLst>
            </p:cNvPr>
            <p:cNvSpPr txBox="1"/>
            <p:nvPr/>
          </p:nvSpPr>
          <p:spPr>
            <a:xfrm>
              <a:off x="4651458" y="3632638"/>
              <a:ext cx="2273969" cy="830997"/>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Adjust the number of subdivisions to increase quality</a:t>
              </a:r>
            </a:p>
          </p:txBody>
        </p:sp>
        <p:pic>
          <p:nvPicPr>
            <p:cNvPr id="13" name="Picture 12">
              <a:extLst>
                <a:ext uri="{FF2B5EF4-FFF2-40B4-BE49-F238E27FC236}">
                  <a16:creationId xmlns:a16="http://schemas.microsoft.com/office/drawing/2014/main" id="{271075B1-1B3F-47F7-ACA7-82BBBE5BD2C1}"/>
                </a:ext>
              </a:extLst>
            </p:cNvPr>
            <p:cNvPicPr>
              <a:picLocks noChangeAspect="1"/>
            </p:cNvPicPr>
            <p:nvPr/>
          </p:nvPicPr>
          <p:blipFill>
            <a:blip r:embed="rId6"/>
            <a:stretch>
              <a:fillRect/>
            </a:stretch>
          </p:blipFill>
          <p:spPr>
            <a:xfrm>
              <a:off x="8107779" y="4753978"/>
              <a:ext cx="2333626" cy="1972384"/>
            </a:xfrm>
            <a:prstGeom prst="rect">
              <a:avLst/>
            </a:prstGeom>
          </p:spPr>
        </p:pic>
        <p:sp>
          <p:nvSpPr>
            <p:cNvPr id="14" name="TextBox 13">
              <a:extLst>
                <a:ext uri="{FF2B5EF4-FFF2-40B4-BE49-F238E27FC236}">
                  <a16:creationId xmlns:a16="http://schemas.microsoft.com/office/drawing/2014/main" id="{A6D0A959-692A-45B7-8DCC-D4430312C301}"/>
                </a:ext>
              </a:extLst>
            </p:cNvPr>
            <p:cNvSpPr txBox="1"/>
            <p:nvPr/>
          </p:nvSpPr>
          <p:spPr>
            <a:xfrm>
              <a:off x="7324849" y="4196770"/>
              <a:ext cx="3899486" cy="461665"/>
            </a:xfrm>
            <a:prstGeom prst="rect">
              <a:avLst/>
            </a:prstGeom>
            <a:noFill/>
          </p:spPr>
          <p:txBody>
            <a:bodyPr wrap="square" rtlCol="0">
              <a:spAutoFit/>
            </a:bodyPr>
            <a:lstStyle/>
            <a:p>
              <a:r>
                <a:rPr lang="en-US" sz="1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a:t>
              </a:r>
              <a:r>
                <a:rPr lang="en-US" sz="1200"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Subsurf</a:t>
              </a:r>
              <a:r>
                <a:rPr lang="en-US" sz="1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 doesn’t need to be applied to see results. You can leave it on and continue modeling!</a:t>
              </a:r>
            </a:p>
          </p:txBody>
        </p:sp>
      </p:grpSp>
      <p:sp>
        <p:nvSpPr>
          <p:cNvPr id="16" name="Oval 15">
            <a:extLst>
              <a:ext uri="{FF2B5EF4-FFF2-40B4-BE49-F238E27FC236}">
                <a16:creationId xmlns:a16="http://schemas.microsoft.com/office/drawing/2014/main" id="{56E6ACDF-C89C-40A1-AA53-B05B1720FD3B}"/>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56290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10;&#10;Description generated with very high confidence">
            <a:extLst>
              <a:ext uri="{FF2B5EF4-FFF2-40B4-BE49-F238E27FC236}">
                <a16:creationId xmlns:a16="http://schemas.microsoft.com/office/drawing/2014/main" id="{721ABCBC-B50A-4CA2-96A6-245C243323E1}"/>
              </a:ext>
            </a:extLst>
          </p:cNvPr>
          <p:cNvPicPr>
            <a:picLocks noChangeAspect="1"/>
          </p:cNvPicPr>
          <p:nvPr/>
        </p:nvPicPr>
        <p:blipFill rotWithShape="1">
          <a:blip r:embed="rId2"/>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F06DDC2-4AAE-4731-AEE7-51A1C47DC40D}"/>
              </a:ext>
            </a:extLst>
          </p:cNvPr>
          <p:cNvSpPr/>
          <p:nvPr/>
        </p:nvSpPr>
        <p:spPr>
          <a:xfrm>
            <a:off x="1552885" y="137339"/>
            <a:ext cx="4632637" cy="218176"/>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71FEFB-4377-4B2B-9D82-F124260C23A6}"/>
              </a:ext>
            </a:extLst>
          </p:cNvPr>
          <p:cNvSpPr/>
          <p:nvPr/>
        </p:nvSpPr>
        <p:spPr>
          <a:xfrm>
            <a:off x="0" y="6218465"/>
            <a:ext cx="10107827" cy="576520"/>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769016-23B3-4337-9FFE-50320D5712E0}"/>
              </a:ext>
            </a:extLst>
          </p:cNvPr>
          <p:cNvSpPr/>
          <p:nvPr/>
        </p:nvSpPr>
        <p:spPr>
          <a:xfrm>
            <a:off x="1916457" y="137339"/>
            <a:ext cx="479450" cy="218176"/>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CC27B8-3052-496D-B544-D73F0E037FC3}"/>
              </a:ext>
            </a:extLst>
          </p:cNvPr>
          <p:cNvSpPr txBox="1"/>
          <p:nvPr/>
        </p:nvSpPr>
        <p:spPr>
          <a:xfrm>
            <a:off x="3359616" y="355515"/>
            <a:ext cx="1019174" cy="338554"/>
          </a:xfrm>
          <a:prstGeom prst="rect">
            <a:avLst/>
          </a:prstGeom>
          <a:noFill/>
        </p:spPr>
        <p:txBody>
          <a:bodyPr wrap="square" rtlCol="0">
            <a:spAutoFit/>
          </a:bodyPr>
          <a:lstStyle/>
          <a:p>
            <a:r>
              <a:rPr lang="en-US" sz="1600" dirty="0">
                <a:solidFill>
                  <a:srgbClr val="FFC693"/>
                </a:solidFill>
                <a:latin typeface="Droid Sans" panose="020B0606030804020204" pitchFamily="34" charset="0"/>
                <a:ea typeface="Droid Sans" panose="020B0606030804020204" pitchFamily="34" charset="0"/>
                <a:cs typeface="Droid Sans" panose="020B0606030804020204" pitchFamily="34" charset="0"/>
              </a:rPr>
              <a:t>Layouts</a:t>
            </a:r>
          </a:p>
        </p:txBody>
      </p:sp>
      <p:sp>
        <p:nvSpPr>
          <p:cNvPr id="9" name="TextBox 8">
            <a:extLst>
              <a:ext uri="{FF2B5EF4-FFF2-40B4-BE49-F238E27FC236}">
                <a16:creationId xmlns:a16="http://schemas.microsoft.com/office/drawing/2014/main" id="{683DA359-DAAB-4970-B145-A814E3118F46}"/>
              </a:ext>
            </a:extLst>
          </p:cNvPr>
          <p:cNvSpPr txBox="1"/>
          <p:nvPr/>
        </p:nvSpPr>
        <p:spPr>
          <a:xfrm>
            <a:off x="4544326" y="5879911"/>
            <a:ext cx="1019174" cy="584775"/>
          </a:xfrm>
          <a:prstGeom prst="rect">
            <a:avLst/>
          </a:prstGeom>
          <a:noFill/>
        </p:spPr>
        <p:txBody>
          <a:bodyPr wrap="square" rtlCol="0">
            <a:spAutoFit/>
          </a:bodyPr>
          <a:lstStyle/>
          <a:p>
            <a:r>
              <a:rPr lang="en-US" sz="1600" dirty="0">
                <a:solidFill>
                  <a:srgbClr val="FFC693"/>
                </a:solidFill>
                <a:latin typeface="Droid Sans" panose="020B0606030804020204" pitchFamily="34" charset="0"/>
                <a:ea typeface="Droid Sans" panose="020B0606030804020204" pitchFamily="34" charset="0"/>
                <a:cs typeface="Droid Sans" panose="020B0606030804020204" pitchFamily="34" charset="0"/>
              </a:rPr>
              <a:t>Timeline`</a:t>
            </a:r>
          </a:p>
        </p:txBody>
      </p:sp>
    </p:spTree>
    <p:extLst>
      <p:ext uri="{BB962C8B-B14F-4D97-AF65-F5344CB8AC3E}">
        <p14:creationId xmlns:p14="http://schemas.microsoft.com/office/powerpoint/2010/main" val="13769625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
                                        <p:tgtEl>
                                          <p:spTgt spid="9"/>
                                        </p:tgtEl>
                                      </p:cBhvr>
                                    </p:animEffect>
                                  </p:childTnLst>
                                </p:cTn>
                              </p:par>
                              <p:par>
                                <p:cTn id="19" presetID="10" presetClass="exit" presetSubtype="0" fill="hold" grpId="1" nodeType="withEffect">
                                  <p:stCondLst>
                                    <p:cond delay="0"/>
                                  </p:stCondLst>
                                  <p:childTnLst>
                                    <p:animEffect transition="out" filter="fade">
                                      <p:cBhvr>
                                        <p:cTn id="20" dur="200"/>
                                        <p:tgtEl>
                                          <p:spTgt spid="8"/>
                                        </p:tgtEl>
                                      </p:cBhvr>
                                    </p:animEffect>
                                    <p:set>
                                      <p:cBhvr>
                                        <p:cTn id="21" dur="1" fill="hold">
                                          <p:stCondLst>
                                            <p:cond delay="199"/>
                                          </p:stCondLst>
                                        </p:cTn>
                                        <p:tgtEl>
                                          <p:spTgt spid="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00"/>
                                        <p:tgtEl>
                                          <p:spTgt spid="16"/>
                                        </p:tgtEl>
                                      </p:cBhvr>
                                    </p:animEffect>
                                    <p:set>
                                      <p:cBhvr>
                                        <p:cTn id="24" dur="1" fill="hold">
                                          <p:stCondLst>
                                            <p:cond delay="199"/>
                                          </p:stCondLst>
                                        </p:cTn>
                                        <p:tgtEl>
                                          <p:spTgt spid="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
                                        <p:tgtEl>
                                          <p:spTgt spid="18"/>
                                        </p:tgtEl>
                                      </p:cBhvr>
                                    </p:animEffect>
                                  </p:childTnLst>
                                </p:cTn>
                              </p:par>
                              <p:par>
                                <p:cTn id="30" presetID="10" presetClass="exit" presetSubtype="0" fill="hold" grpId="1" nodeType="withEffect">
                                  <p:stCondLst>
                                    <p:cond delay="0"/>
                                  </p:stCondLst>
                                  <p:childTnLst>
                                    <p:animEffect transition="out" filter="fade">
                                      <p:cBhvr>
                                        <p:cTn id="31" dur="200"/>
                                        <p:tgtEl>
                                          <p:spTgt spid="17"/>
                                        </p:tgtEl>
                                      </p:cBhvr>
                                    </p:animEffect>
                                    <p:set>
                                      <p:cBhvr>
                                        <p:cTn id="32" dur="1" fill="hold">
                                          <p:stCondLst>
                                            <p:cond delay="199"/>
                                          </p:stCondLst>
                                        </p:cTn>
                                        <p:tgtEl>
                                          <p:spTgt spid="1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00"/>
                                        <p:tgtEl>
                                          <p:spTgt spid="9"/>
                                        </p:tgtEl>
                                      </p:cBhvr>
                                    </p:animEffect>
                                    <p:set>
                                      <p:cBhvr>
                                        <p:cTn id="35" dur="1" fill="hold">
                                          <p:stCondLst>
                                            <p:cond delay="1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8" grpId="0"/>
      <p:bldP spid="8" grpId="1"/>
      <p:bldP spid="9" grpId="0"/>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EA3A-2B99-4B60-8968-03965BBE2964}"/>
              </a:ext>
            </a:extLst>
          </p:cNvPr>
          <p:cNvSpPr>
            <a:spLocks noGrp="1"/>
          </p:cNvSpPr>
          <p:nvPr>
            <p:ph type="title"/>
          </p:nvPr>
        </p:nvSpPr>
        <p:spPr>
          <a:xfrm>
            <a:off x="838200" y="2766218"/>
            <a:ext cx="10515600" cy="1325563"/>
          </a:xfrm>
        </p:spPr>
        <p:txBody>
          <a:bodyPr/>
          <a:lstStyle/>
          <a:p>
            <a:r>
              <a:rPr lang="en-US" dirty="0"/>
              <a:t>Coordinates and Positioning</a:t>
            </a:r>
          </a:p>
        </p:txBody>
      </p:sp>
    </p:spTree>
    <p:extLst>
      <p:ext uri="{BB962C8B-B14F-4D97-AF65-F5344CB8AC3E}">
        <p14:creationId xmlns:p14="http://schemas.microsoft.com/office/powerpoint/2010/main" val="284672820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F5DC-981E-47A3-8D99-80E838A977C5}"/>
              </a:ext>
            </a:extLst>
          </p:cNvPr>
          <p:cNvSpPr>
            <a:spLocks noGrp="1"/>
          </p:cNvSpPr>
          <p:nvPr>
            <p:ph type="title"/>
          </p:nvPr>
        </p:nvSpPr>
        <p:spPr/>
        <p:txBody>
          <a:bodyPr/>
          <a:lstStyle/>
          <a:p>
            <a:r>
              <a:rPr lang="en-US" dirty="0"/>
              <a:t>Object origin points</a:t>
            </a:r>
          </a:p>
        </p:txBody>
      </p:sp>
      <p:grpSp>
        <p:nvGrpSpPr>
          <p:cNvPr id="5" name="Group 4">
            <a:extLst>
              <a:ext uri="{FF2B5EF4-FFF2-40B4-BE49-F238E27FC236}">
                <a16:creationId xmlns:a16="http://schemas.microsoft.com/office/drawing/2014/main" id="{C8A45774-AC8C-4760-9DC8-F2E3BF136298}"/>
              </a:ext>
            </a:extLst>
          </p:cNvPr>
          <p:cNvGrpSpPr/>
          <p:nvPr/>
        </p:nvGrpSpPr>
        <p:grpSpPr>
          <a:xfrm>
            <a:off x="791054" y="1462088"/>
            <a:ext cx="10609892" cy="1631216"/>
            <a:chOff x="838201" y="1462088"/>
            <a:chExt cx="10609892" cy="1631216"/>
          </a:xfrm>
        </p:grpSpPr>
        <p:pic>
          <p:nvPicPr>
            <p:cNvPr id="3" name="Picture 2">
              <a:extLst>
                <a:ext uri="{FF2B5EF4-FFF2-40B4-BE49-F238E27FC236}">
                  <a16:creationId xmlns:a16="http://schemas.microsoft.com/office/drawing/2014/main" id="{900D6277-7966-451B-8235-C1CD485AD2C5}"/>
                </a:ext>
              </a:extLst>
            </p:cNvPr>
            <p:cNvPicPr>
              <a:picLocks noChangeAspect="1"/>
            </p:cNvPicPr>
            <p:nvPr/>
          </p:nvPicPr>
          <p:blipFill>
            <a:blip r:embed="rId2"/>
            <a:stretch>
              <a:fillRect/>
            </a:stretch>
          </p:blipFill>
          <p:spPr>
            <a:xfrm>
              <a:off x="10133643" y="1677621"/>
              <a:ext cx="1314450" cy="1200150"/>
            </a:xfrm>
            <a:prstGeom prst="rect">
              <a:avLst/>
            </a:prstGeom>
          </p:spPr>
        </p:pic>
        <p:sp>
          <p:nvSpPr>
            <p:cNvPr id="4" name="TextBox 3">
              <a:extLst>
                <a:ext uri="{FF2B5EF4-FFF2-40B4-BE49-F238E27FC236}">
                  <a16:creationId xmlns:a16="http://schemas.microsoft.com/office/drawing/2014/main" id="{75F324BD-5D26-4654-BED8-D02137694A6D}"/>
                </a:ext>
              </a:extLst>
            </p:cNvPr>
            <p:cNvSpPr txBox="1"/>
            <p:nvPr/>
          </p:nvSpPr>
          <p:spPr>
            <a:xfrm>
              <a:off x="838201" y="1462088"/>
              <a:ext cx="9203724" cy="1631216"/>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Every object in Blender has an origin point, represented by a small orange dot. </a:t>
              </a:r>
            </a:p>
            <a:p>
              <a:pPr marL="342900" indent="-342900">
                <a:buFont typeface="Arial" panose="020B0604020202020204" pitchFamily="34" charset="0"/>
                <a:buChar char="•"/>
              </a:pP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object’s coordinates refer to its origin point. </a:t>
              </a:r>
            </a:p>
            <a:p>
              <a:pPr marL="342900" indent="-342900">
                <a:buFont typeface="Arial" panose="020B0604020202020204" pitchFamily="34" charset="0"/>
                <a:buChar char="•"/>
              </a:pP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It’s the point that the object rotates around and scales from by default. </a:t>
              </a:r>
            </a:p>
            <a:p>
              <a:pPr marL="342900" indent="-342900">
                <a:buFont typeface="Arial" panose="020B0604020202020204" pitchFamily="34" charset="0"/>
                <a:buChar char="•"/>
              </a:pP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If you select a vertex in edit mode, its coordinates will be displayed relative to the parent object’s origin point.</a:t>
              </a:r>
            </a:p>
          </p:txBody>
        </p:sp>
      </p:grpSp>
      <p:sp>
        <p:nvSpPr>
          <p:cNvPr id="11" name="Oval 10">
            <a:extLst>
              <a:ext uri="{FF2B5EF4-FFF2-40B4-BE49-F238E27FC236}">
                <a16:creationId xmlns:a16="http://schemas.microsoft.com/office/drawing/2014/main" id="{0D2C9DE1-C37E-4BB9-B453-F01B24F9A7BC}"/>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BEC8A4A-952C-4CDF-BA74-3B129FABB163}"/>
              </a:ext>
            </a:extLst>
          </p:cNvPr>
          <p:cNvGrpSpPr/>
          <p:nvPr/>
        </p:nvGrpSpPr>
        <p:grpSpPr>
          <a:xfrm>
            <a:off x="838200" y="3349198"/>
            <a:ext cx="5807096" cy="2637528"/>
            <a:chOff x="838200" y="3349198"/>
            <a:chExt cx="5807096" cy="2637528"/>
          </a:xfrm>
        </p:grpSpPr>
        <p:sp>
          <p:nvSpPr>
            <p:cNvPr id="9" name="TextBox 8">
              <a:extLst>
                <a:ext uri="{FF2B5EF4-FFF2-40B4-BE49-F238E27FC236}">
                  <a16:creationId xmlns:a16="http://schemas.microsoft.com/office/drawing/2014/main" id="{51D68C9E-A4C5-46DF-8F27-A0971F20069A}"/>
                </a:ext>
              </a:extLst>
            </p:cNvPr>
            <p:cNvSpPr txBox="1"/>
            <p:nvPr/>
          </p:nvSpPr>
          <p:spPr>
            <a:xfrm>
              <a:off x="838200" y="3349198"/>
              <a:ext cx="5807096" cy="830997"/>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If you move an entire object while in edit mode, it’s origin point won’t change. Afterward, go into object mode and try scaling or rotating for some interesting results.</a:t>
              </a:r>
            </a:p>
          </p:txBody>
        </p:sp>
        <p:grpSp>
          <p:nvGrpSpPr>
            <p:cNvPr id="14" name="Group 13">
              <a:extLst>
                <a:ext uri="{FF2B5EF4-FFF2-40B4-BE49-F238E27FC236}">
                  <a16:creationId xmlns:a16="http://schemas.microsoft.com/office/drawing/2014/main" id="{6272470A-FEC2-4385-BEC9-6C19D071A68C}"/>
                </a:ext>
              </a:extLst>
            </p:cNvPr>
            <p:cNvGrpSpPr/>
            <p:nvPr/>
          </p:nvGrpSpPr>
          <p:grpSpPr>
            <a:xfrm>
              <a:off x="1126730" y="4329376"/>
              <a:ext cx="5135743" cy="1657350"/>
              <a:chOff x="3319544" y="3405781"/>
              <a:chExt cx="5135743" cy="1657350"/>
            </a:xfrm>
          </p:grpSpPr>
          <p:pic>
            <p:nvPicPr>
              <p:cNvPr id="6" name="Picture 5">
                <a:extLst>
                  <a:ext uri="{FF2B5EF4-FFF2-40B4-BE49-F238E27FC236}">
                    <a16:creationId xmlns:a16="http://schemas.microsoft.com/office/drawing/2014/main" id="{D7D5D471-4F04-45EF-8FDF-5B33A3803472}"/>
                  </a:ext>
                </a:extLst>
              </p:cNvPr>
              <p:cNvPicPr>
                <a:picLocks noChangeAspect="1"/>
              </p:cNvPicPr>
              <p:nvPr/>
            </p:nvPicPr>
            <p:blipFill>
              <a:blip r:embed="rId3"/>
              <a:stretch>
                <a:fillRect/>
              </a:stretch>
            </p:blipFill>
            <p:spPr>
              <a:xfrm>
                <a:off x="3319544" y="3509516"/>
                <a:ext cx="1628775" cy="1476375"/>
              </a:xfrm>
              <a:prstGeom prst="rect">
                <a:avLst/>
              </a:prstGeom>
            </p:spPr>
          </p:pic>
          <p:pic>
            <p:nvPicPr>
              <p:cNvPr id="12" name="Picture 11">
                <a:extLst>
                  <a:ext uri="{FF2B5EF4-FFF2-40B4-BE49-F238E27FC236}">
                    <a16:creationId xmlns:a16="http://schemas.microsoft.com/office/drawing/2014/main" id="{99AF326C-46BF-4AAC-AF29-32FE74B27045}"/>
                  </a:ext>
                </a:extLst>
              </p:cNvPr>
              <p:cNvPicPr>
                <a:picLocks noChangeAspect="1"/>
              </p:cNvPicPr>
              <p:nvPr/>
            </p:nvPicPr>
            <p:blipFill>
              <a:blip r:embed="rId4"/>
              <a:stretch>
                <a:fillRect/>
              </a:stretch>
            </p:blipFill>
            <p:spPr>
              <a:xfrm>
                <a:off x="6312162" y="3405781"/>
                <a:ext cx="2143125" cy="1657350"/>
              </a:xfrm>
              <a:prstGeom prst="rect">
                <a:avLst/>
              </a:prstGeom>
            </p:spPr>
          </p:pic>
          <p:sp>
            <p:nvSpPr>
              <p:cNvPr id="13" name="Oval 12">
                <a:extLst>
                  <a:ext uri="{FF2B5EF4-FFF2-40B4-BE49-F238E27FC236}">
                    <a16:creationId xmlns:a16="http://schemas.microsoft.com/office/drawing/2014/main" id="{AD61F1A7-C7DC-44E3-9987-077421C540CB}"/>
                  </a:ext>
                </a:extLst>
              </p:cNvPr>
              <p:cNvSpPr/>
              <p:nvPr/>
            </p:nvSpPr>
            <p:spPr>
              <a:xfrm>
                <a:off x="6466703" y="4036541"/>
                <a:ext cx="280086" cy="288324"/>
              </a:xfrm>
              <a:prstGeom prst="ellipse">
                <a:avLst/>
              </a:prstGeom>
              <a:noFill/>
              <a:ln w="38100">
                <a:solidFill>
                  <a:srgbClr val="3F84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a:extLst>
              <a:ext uri="{FF2B5EF4-FFF2-40B4-BE49-F238E27FC236}">
                <a16:creationId xmlns:a16="http://schemas.microsoft.com/office/drawing/2014/main" id="{C560E6DA-A73A-45A2-8245-A6112198CE77}"/>
              </a:ext>
            </a:extLst>
          </p:cNvPr>
          <p:cNvGrpSpPr/>
          <p:nvPr/>
        </p:nvGrpSpPr>
        <p:grpSpPr>
          <a:xfrm>
            <a:off x="7452911" y="3309692"/>
            <a:ext cx="3612359" cy="2599794"/>
            <a:chOff x="7452911" y="3309692"/>
            <a:chExt cx="3612359" cy="2599794"/>
          </a:xfrm>
        </p:grpSpPr>
        <p:pic>
          <p:nvPicPr>
            <p:cNvPr id="15" name="Picture 14">
              <a:extLst>
                <a:ext uri="{FF2B5EF4-FFF2-40B4-BE49-F238E27FC236}">
                  <a16:creationId xmlns:a16="http://schemas.microsoft.com/office/drawing/2014/main" id="{2DE589F2-8160-4DD1-9719-C2331E3062B6}"/>
                </a:ext>
              </a:extLst>
            </p:cNvPr>
            <p:cNvPicPr>
              <a:picLocks noChangeAspect="1"/>
            </p:cNvPicPr>
            <p:nvPr/>
          </p:nvPicPr>
          <p:blipFill>
            <a:blip r:embed="rId5"/>
            <a:stretch>
              <a:fillRect/>
            </a:stretch>
          </p:blipFill>
          <p:spPr>
            <a:xfrm>
              <a:off x="7452911" y="4351709"/>
              <a:ext cx="3612359" cy="1557777"/>
            </a:xfrm>
            <a:prstGeom prst="rect">
              <a:avLst/>
            </a:prstGeom>
          </p:spPr>
        </p:pic>
        <p:sp>
          <p:nvSpPr>
            <p:cNvPr id="17" name="TextBox 16">
              <a:extLst>
                <a:ext uri="{FF2B5EF4-FFF2-40B4-BE49-F238E27FC236}">
                  <a16:creationId xmlns:a16="http://schemas.microsoft.com/office/drawing/2014/main" id="{AEE8716B-E970-4991-A645-7BBB8BE4C621}"/>
                </a:ext>
              </a:extLst>
            </p:cNvPr>
            <p:cNvSpPr txBox="1"/>
            <p:nvPr/>
          </p:nvSpPr>
          <p:spPr>
            <a:xfrm>
              <a:off x="7452911" y="3309692"/>
              <a:ext cx="3612359" cy="954107"/>
            </a:xfrm>
            <a:prstGeom prst="rect">
              <a:avLst/>
            </a:prstGeom>
            <a:noFill/>
          </p:spPr>
          <p:txBody>
            <a:bodyPr wrap="square" rtlCol="0">
              <a:spAutoFit/>
            </a:bodyPr>
            <a:lstStyle/>
            <a:p>
              <a:r>
                <a:rPr lang="en-US" sz="1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In case you accidentally mess up your origin point, you can use one of the options in Object -&gt; Set Origin to reset it. This menu won’t appear in edit mode.</a:t>
              </a:r>
            </a:p>
          </p:txBody>
        </p:sp>
      </p:grpSp>
    </p:spTree>
    <p:extLst>
      <p:ext uri="{BB962C8B-B14F-4D97-AF65-F5344CB8AC3E}">
        <p14:creationId xmlns:p14="http://schemas.microsoft.com/office/powerpoint/2010/main" val="313412093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684D-D4A3-4189-B911-317244D46D23}"/>
              </a:ext>
            </a:extLst>
          </p:cNvPr>
          <p:cNvSpPr>
            <a:spLocks noGrp="1"/>
          </p:cNvSpPr>
          <p:nvPr>
            <p:ph type="title"/>
          </p:nvPr>
        </p:nvSpPr>
        <p:spPr/>
        <p:txBody>
          <a:bodyPr/>
          <a:lstStyle/>
          <a:p>
            <a:r>
              <a:rPr lang="en-US" dirty="0"/>
              <a:t>Local vs Global coordinates</a:t>
            </a:r>
          </a:p>
        </p:txBody>
      </p:sp>
      <p:grpSp>
        <p:nvGrpSpPr>
          <p:cNvPr id="12" name="Group 11">
            <a:extLst>
              <a:ext uri="{FF2B5EF4-FFF2-40B4-BE49-F238E27FC236}">
                <a16:creationId xmlns:a16="http://schemas.microsoft.com/office/drawing/2014/main" id="{7815ABE3-AAF1-46F8-9118-A0B7A2741659}"/>
              </a:ext>
            </a:extLst>
          </p:cNvPr>
          <p:cNvGrpSpPr/>
          <p:nvPr/>
        </p:nvGrpSpPr>
        <p:grpSpPr>
          <a:xfrm>
            <a:off x="1322221" y="2009651"/>
            <a:ext cx="8472739" cy="1247775"/>
            <a:chOff x="1359067" y="1945482"/>
            <a:chExt cx="8472739" cy="1247775"/>
          </a:xfrm>
        </p:grpSpPr>
        <p:pic>
          <p:nvPicPr>
            <p:cNvPr id="4" name="Picture 3">
              <a:extLst>
                <a:ext uri="{FF2B5EF4-FFF2-40B4-BE49-F238E27FC236}">
                  <a16:creationId xmlns:a16="http://schemas.microsoft.com/office/drawing/2014/main" id="{DCEAC126-24A8-45D8-AFE1-B601C7ED6853}"/>
                </a:ext>
              </a:extLst>
            </p:cNvPr>
            <p:cNvPicPr>
              <a:picLocks noChangeAspect="1"/>
            </p:cNvPicPr>
            <p:nvPr/>
          </p:nvPicPr>
          <p:blipFill>
            <a:blip r:embed="rId2"/>
            <a:stretch>
              <a:fillRect/>
            </a:stretch>
          </p:blipFill>
          <p:spPr>
            <a:xfrm>
              <a:off x="8022056" y="2107406"/>
              <a:ext cx="1809750" cy="923925"/>
            </a:xfrm>
            <a:prstGeom prst="rect">
              <a:avLst/>
            </a:prstGeom>
          </p:spPr>
        </p:pic>
        <p:pic>
          <p:nvPicPr>
            <p:cNvPr id="5" name="Picture 4">
              <a:extLst>
                <a:ext uri="{FF2B5EF4-FFF2-40B4-BE49-F238E27FC236}">
                  <a16:creationId xmlns:a16="http://schemas.microsoft.com/office/drawing/2014/main" id="{0823CC00-8140-4F30-91DE-0EA25E990352}"/>
                </a:ext>
              </a:extLst>
            </p:cNvPr>
            <p:cNvPicPr>
              <a:picLocks noChangeAspect="1"/>
            </p:cNvPicPr>
            <p:nvPr/>
          </p:nvPicPr>
          <p:blipFill>
            <a:blip r:embed="rId3"/>
            <a:stretch>
              <a:fillRect/>
            </a:stretch>
          </p:blipFill>
          <p:spPr>
            <a:xfrm>
              <a:off x="6709109" y="1945482"/>
              <a:ext cx="1066800" cy="1247775"/>
            </a:xfrm>
            <a:prstGeom prst="rect">
              <a:avLst/>
            </a:prstGeom>
          </p:spPr>
        </p:pic>
        <p:sp>
          <p:nvSpPr>
            <p:cNvPr id="8" name="TextBox 7">
              <a:extLst>
                <a:ext uri="{FF2B5EF4-FFF2-40B4-BE49-F238E27FC236}">
                  <a16:creationId xmlns:a16="http://schemas.microsoft.com/office/drawing/2014/main" id="{6008E619-8D48-4BB4-B62C-2AFCEE44E518}"/>
                </a:ext>
              </a:extLst>
            </p:cNvPr>
            <p:cNvSpPr txBox="1"/>
            <p:nvPr/>
          </p:nvSpPr>
          <p:spPr>
            <a:xfrm>
              <a:off x="1359067" y="2276980"/>
              <a:ext cx="5350042" cy="584775"/>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In object mode, all coordinates are relative to the world origin. This is the global coordinate system.</a:t>
              </a:r>
            </a:p>
          </p:txBody>
        </p:sp>
      </p:grpSp>
      <p:grpSp>
        <p:nvGrpSpPr>
          <p:cNvPr id="11" name="Group 10">
            <a:extLst>
              <a:ext uri="{FF2B5EF4-FFF2-40B4-BE49-F238E27FC236}">
                <a16:creationId xmlns:a16="http://schemas.microsoft.com/office/drawing/2014/main" id="{6F9A5E86-4CA4-418D-9640-70E4D5EE1610}"/>
              </a:ext>
            </a:extLst>
          </p:cNvPr>
          <p:cNvGrpSpPr/>
          <p:nvPr/>
        </p:nvGrpSpPr>
        <p:grpSpPr>
          <a:xfrm>
            <a:off x="1335194" y="4064669"/>
            <a:ext cx="8446793" cy="1295400"/>
            <a:chOff x="1263442" y="4000500"/>
            <a:chExt cx="8446793" cy="1295400"/>
          </a:xfrm>
        </p:grpSpPr>
        <p:pic>
          <p:nvPicPr>
            <p:cNvPr id="6" name="Picture 5">
              <a:extLst>
                <a:ext uri="{FF2B5EF4-FFF2-40B4-BE49-F238E27FC236}">
                  <a16:creationId xmlns:a16="http://schemas.microsoft.com/office/drawing/2014/main" id="{243391A2-0661-47F3-A572-1D326A5B11AA}"/>
                </a:ext>
              </a:extLst>
            </p:cNvPr>
            <p:cNvPicPr>
              <a:picLocks noChangeAspect="1"/>
            </p:cNvPicPr>
            <p:nvPr/>
          </p:nvPicPr>
          <p:blipFill>
            <a:blip r:embed="rId4"/>
            <a:stretch>
              <a:fillRect/>
            </a:stretch>
          </p:blipFill>
          <p:spPr>
            <a:xfrm>
              <a:off x="7871910" y="4138612"/>
              <a:ext cx="1838325" cy="1019175"/>
            </a:xfrm>
            <a:prstGeom prst="rect">
              <a:avLst/>
            </a:prstGeom>
          </p:spPr>
        </p:pic>
        <p:pic>
          <p:nvPicPr>
            <p:cNvPr id="7" name="Picture 6">
              <a:extLst>
                <a:ext uri="{FF2B5EF4-FFF2-40B4-BE49-F238E27FC236}">
                  <a16:creationId xmlns:a16="http://schemas.microsoft.com/office/drawing/2014/main" id="{59BAF0BE-7292-4A3C-82D4-9722C6A896F5}"/>
                </a:ext>
              </a:extLst>
            </p:cNvPr>
            <p:cNvPicPr>
              <a:picLocks noChangeAspect="1"/>
            </p:cNvPicPr>
            <p:nvPr/>
          </p:nvPicPr>
          <p:blipFill>
            <a:blip r:embed="rId5"/>
            <a:stretch>
              <a:fillRect/>
            </a:stretch>
          </p:blipFill>
          <p:spPr>
            <a:xfrm>
              <a:off x="6709109" y="4000500"/>
              <a:ext cx="971550" cy="1295400"/>
            </a:xfrm>
            <a:prstGeom prst="rect">
              <a:avLst/>
            </a:prstGeom>
          </p:spPr>
        </p:pic>
        <p:sp>
          <p:nvSpPr>
            <p:cNvPr id="9" name="TextBox 8">
              <a:extLst>
                <a:ext uri="{FF2B5EF4-FFF2-40B4-BE49-F238E27FC236}">
                  <a16:creationId xmlns:a16="http://schemas.microsoft.com/office/drawing/2014/main" id="{27CEC0E3-D649-4FCE-A04D-3AE6648B2747}"/>
                </a:ext>
              </a:extLst>
            </p:cNvPr>
            <p:cNvSpPr txBox="1"/>
            <p:nvPr/>
          </p:nvSpPr>
          <p:spPr>
            <a:xfrm>
              <a:off x="1263442" y="4355811"/>
              <a:ext cx="5350042" cy="830997"/>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In edit mode, the default coordinate system is local. This means that vertex coordinates are expressed relative to the parent object.</a:t>
              </a:r>
            </a:p>
          </p:txBody>
        </p:sp>
        <p:sp>
          <p:nvSpPr>
            <p:cNvPr id="10" name="Rectangle 9">
              <a:extLst>
                <a:ext uri="{FF2B5EF4-FFF2-40B4-BE49-F238E27FC236}">
                  <a16:creationId xmlns:a16="http://schemas.microsoft.com/office/drawing/2014/main" id="{6D8B7E7D-3BA8-477A-ADFD-CBB5F07EB673}"/>
                </a:ext>
              </a:extLst>
            </p:cNvPr>
            <p:cNvSpPr/>
            <p:nvPr/>
          </p:nvSpPr>
          <p:spPr>
            <a:xfrm>
              <a:off x="8772022" y="4918893"/>
              <a:ext cx="867278" cy="191271"/>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3" name="Oval 12">
            <a:extLst>
              <a:ext uri="{FF2B5EF4-FFF2-40B4-BE49-F238E27FC236}">
                <a16:creationId xmlns:a16="http://schemas.microsoft.com/office/drawing/2014/main" id="{74D7AF56-77B0-4873-94DD-3CC2CE9A71F5}"/>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64814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4D56-3340-465C-8F06-98A9C67AEEC9}"/>
              </a:ext>
            </a:extLst>
          </p:cNvPr>
          <p:cNvSpPr>
            <a:spLocks noGrp="1"/>
          </p:cNvSpPr>
          <p:nvPr>
            <p:ph type="title"/>
          </p:nvPr>
        </p:nvSpPr>
        <p:spPr/>
        <p:txBody>
          <a:bodyPr/>
          <a:lstStyle/>
          <a:p>
            <a:r>
              <a:rPr lang="en-US" dirty="0"/>
              <a:t>Scale multiplier</a:t>
            </a:r>
          </a:p>
        </p:txBody>
      </p:sp>
      <p:sp>
        <p:nvSpPr>
          <p:cNvPr id="3" name="TextBox 2">
            <a:extLst>
              <a:ext uri="{FF2B5EF4-FFF2-40B4-BE49-F238E27FC236}">
                <a16:creationId xmlns:a16="http://schemas.microsoft.com/office/drawing/2014/main" id="{60B9542C-1994-4C9B-853D-9F72EB7823B8}"/>
              </a:ext>
            </a:extLst>
          </p:cNvPr>
          <p:cNvSpPr txBox="1"/>
          <p:nvPr/>
        </p:nvSpPr>
        <p:spPr>
          <a:xfrm>
            <a:off x="1539416" y="1210181"/>
            <a:ext cx="9113168" cy="707886"/>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When you scale something in object mode, the vertex coordinates stay the same. Instead, the scale multiplier is changed.</a:t>
            </a:r>
          </a:p>
        </p:txBody>
      </p:sp>
      <p:pic>
        <p:nvPicPr>
          <p:cNvPr id="4" name="Picture 3">
            <a:extLst>
              <a:ext uri="{FF2B5EF4-FFF2-40B4-BE49-F238E27FC236}">
                <a16:creationId xmlns:a16="http://schemas.microsoft.com/office/drawing/2014/main" id="{32F626F9-B62F-4FCC-971E-28E5F9306E5A}"/>
              </a:ext>
            </a:extLst>
          </p:cNvPr>
          <p:cNvPicPr>
            <a:picLocks noChangeAspect="1"/>
          </p:cNvPicPr>
          <p:nvPr/>
        </p:nvPicPr>
        <p:blipFill>
          <a:blip r:embed="rId2"/>
          <a:stretch>
            <a:fillRect/>
          </a:stretch>
        </p:blipFill>
        <p:spPr>
          <a:xfrm>
            <a:off x="2590047" y="2035358"/>
            <a:ext cx="1076325" cy="1343025"/>
          </a:xfrm>
          <a:prstGeom prst="rect">
            <a:avLst/>
          </a:prstGeom>
        </p:spPr>
      </p:pic>
      <p:pic>
        <p:nvPicPr>
          <p:cNvPr id="5" name="Picture 4">
            <a:extLst>
              <a:ext uri="{FF2B5EF4-FFF2-40B4-BE49-F238E27FC236}">
                <a16:creationId xmlns:a16="http://schemas.microsoft.com/office/drawing/2014/main" id="{0CABC24A-F8F8-475D-88EB-D3B1184A1A48}"/>
              </a:ext>
            </a:extLst>
          </p:cNvPr>
          <p:cNvPicPr>
            <a:picLocks noChangeAspect="1"/>
          </p:cNvPicPr>
          <p:nvPr/>
        </p:nvPicPr>
        <p:blipFill>
          <a:blip r:embed="rId3"/>
          <a:stretch>
            <a:fillRect/>
          </a:stretch>
        </p:blipFill>
        <p:spPr>
          <a:xfrm>
            <a:off x="1113672" y="3479618"/>
            <a:ext cx="2552700" cy="3362325"/>
          </a:xfrm>
          <a:prstGeom prst="rect">
            <a:avLst/>
          </a:prstGeom>
        </p:spPr>
      </p:pic>
      <p:pic>
        <p:nvPicPr>
          <p:cNvPr id="6" name="Picture 5">
            <a:extLst>
              <a:ext uri="{FF2B5EF4-FFF2-40B4-BE49-F238E27FC236}">
                <a16:creationId xmlns:a16="http://schemas.microsoft.com/office/drawing/2014/main" id="{B2510594-827B-4983-8A66-E92F7573BB3F}"/>
              </a:ext>
            </a:extLst>
          </p:cNvPr>
          <p:cNvPicPr>
            <a:picLocks noChangeAspect="1"/>
          </p:cNvPicPr>
          <p:nvPr/>
        </p:nvPicPr>
        <p:blipFill>
          <a:blip r:embed="rId4"/>
          <a:stretch>
            <a:fillRect/>
          </a:stretch>
        </p:blipFill>
        <p:spPr>
          <a:xfrm>
            <a:off x="4068240" y="4819144"/>
            <a:ext cx="1809750" cy="828675"/>
          </a:xfrm>
          <a:prstGeom prst="rect">
            <a:avLst/>
          </a:prstGeom>
        </p:spPr>
      </p:pic>
      <p:pic>
        <p:nvPicPr>
          <p:cNvPr id="7" name="Picture 6">
            <a:extLst>
              <a:ext uri="{FF2B5EF4-FFF2-40B4-BE49-F238E27FC236}">
                <a16:creationId xmlns:a16="http://schemas.microsoft.com/office/drawing/2014/main" id="{90249F40-8C55-45D6-B6E3-616E118A0821}"/>
              </a:ext>
            </a:extLst>
          </p:cNvPr>
          <p:cNvPicPr>
            <a:picLocks noChangeAspect="1"/>
          </p:cNvPicPr>
          <p:nvPr/>
        </p:nvPicPr>
        <p:blipFill>
          <a:blip r:embed="rId5"/>
          <a:stretch>
            <a:fillRect/>
          </a:stretch>
        </p:blipFill>
        <p:spPr>
          <a:xfrm>
            <a:off x="4763565" y="2302057"/>
            <a:ext cx="1790700" cy="857250"/>
          </a:xfrm>
          <a:prstGeom prst="rect">
            <a:avLst/>
          </a:prstGeom>
        </p:spPr>
      </p:pic>
      <p:pic>
        <p:nvPicPr>
          <p:cNvPr id="8" name="Picture 7">
            <a:extLst>
              <a:ext uri="{FF2B5EF4-FFF2-40B4-BE49-F238E27FC236}">
                <a16:creationId xmlns:a16="http://schemas.microsoft.com/office/drawing/2014/main" id="{642CACE7-57DC-4A20-BC8F-7C577A080C42}"/>
              </a:ext>
            </a:extLst>
          </p:cNvPr>
          <p:cNvPicPr>
            <a:picLocks noChangeAspect="1"/>
          </p:cNvPicPr>
          <p:nvPr/>
        </p:nvPicPr>
        <p:blipFill>
          <a:blip r:embed="rId6"/>
          <a:stretch>
            <a:fillRect/>
          </a:stretch>
        </p:blipFill>
        <p:spPr>
          <a:xfrm>
            <a:off x="8814259" y="2221095"/>
            <a:ext cx="1838325" cy="1019175"/>
          </a:xfrm>
          <a:prstGeom prst="rect">
            <a:avLst/>
          </a:prstGeom>
        </p:spPr>
      </p:pic>
      <p:pic>
        <p:nvPicPr>
          <p:cNvPr id="9" name="Picture 8">
            <a:extLst>
              <a:ext uri="{FF2B5EF4-FFF2-40B4-BE49-F238E27FC236}">
                <a16:creationId xmlns:a16="http://schemas.microsoft.com/office/drawing/2014/main" id="{E8BFA2CD-89A1-4664-89B5-92383F8B46BC}"/>
              </a:ext>
            </a:extLst>
          </p:cNvPr>
          <p:cNvPicPr>
            <a:picLocks noChangeAspect="1"/>
          </p:cNvPicPr>
          <p:nvPr/>
        </p:nvPicPr>
        <p:blipFill>
          <a:blip r:embed="rId7"/>
          <a:stretch>
            <a:fillRect/>
          </a:stretch>
        </p:blipFill>
        <p:spPr>
          <a:xfrm>
            <a:off x="7651458" y="2082983"/>
            <a:ext cx="971550" cy="1295400"/>
          </a:xfrm>
          <a:prstGeom prst="rect">
            <a:avLst/>
          </a:prstGeom>
        </p:spPr>
      </p:pic>
      <p:pic>
        <p:nvPicPr>
          <p:cNvPr id="10" name="Picture 9">
            <a:extLst>
              <a:ext uri="{FF2B5EF4-FFF2-40B4-BE49-F238E27FC236}">
                <a16:creationId xmlns:a16="http://schemas.microsoft.com/office/drawing/2014/main" id="{3B90383B-30AF-47C7-B906-34E6A72402BD}"/>
              </a:ext>
            </a:extLst>
          </p:cNvPr>
          <p:cNvPicPr>
            <a:picLocks noChangeAspect="1"/>
          </p:cNvPicPr>
          <p:nvPr/>
        </p:nvPicPr>
        <p:blipFill>
          <a:blip r:embed="rId8"/>
          <a:stretch>
            <a:fillRect/>
          </a:stretch>
        </p:blipFill>
        <p:spPr>
          <a:xfrm>
            <a:off x="6279858" y="3429000"/>
            <a:ext cx="2743200" cy="3400425"/>
          </a:xfrm>
          <a:prstGeom prst="rect">
            <a:avLst/>
          </a:prstGeom>
        </p:spPr>
      </p:pic>
      <p:pic>
        <p:nvPicPr>
          <p:cNvPr id="11" name="Picture 10">
            <a:extLst>
              <a:ext uri="{FF2B5EF4-FFF2-40B4-BE49-F238E27FC236}">
                <a16:creationId xmlns:a16="http://schemas.microsoft.com/office/drawing/2014/main" id="{DC06904B-9558-45FF-B362-C19611A38B2A}"/>
              </a:ext>
            </a:extLst>
          </p:cNvPr>
          <p:cNvPicPr>
            <a:picLocks noChangeAspect="1"/>
          </p:cNvPicPr>
          <p:nvPr/>
        </p:nvPicPr>
        <p:blipFill>
          <a:blip r:embed="rId9"/>
          <a:stretch>
            <a:fillRect/>
          </a:stretch>
        </p:blipFill>
        <p:spPr>
          <a:xfrm>
            <a:off x="9201903" y="4546417"/>
            <a:ext cx="1876425" cy="1028700"/>
          </a:xfrm>
          <a:prstGeom prst="rect">
            <a:avLst/>
          </a:prstGeom>
        </p:spPr>
      </p:pic>
      <p:sp>
        <p:nvSpPr>
          <p:cNvPr id="12" name="Oval 11">
            <a:extLst>
              <a:ext uri="{FF2B5EF4-FFF2-40B4-BE49-F238E27FC236}">
                <a16:creationId xmlns:a16="http://schemas.microsoft.com/office/drawing/2014/main" id="{93E92BC2-D9CC-4F7C-99AB-170A61EE6514}"/>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759839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69B4-3978-42E2-92B8-05DAB9C77A72}"/>
              </a:ext>
            </a:extLst>
          </p:cNvPr>
          <p:cNvSpPr>
            <a:spLocks noGrp="1"/>
          </p:cNvSpPr>
          <p:nvPr>
            <p:ph type="title"/>
          </p:nvPr>
        </p:nvSpPr>
        <p:spPr/>
        <p:txBody>
          <a:bodyPr/>
          <a:lstStyle/>
          <a:p>
            <a:r>
              <a:rPr lang="en-US" dirty="0"/>
              <a:t>Applying scale</a:t>
            </a:r>
          </a:p>
        </p:txBody>
      </p:sp>
      <p:sp>
        <p:nvSpPr>
          <p:cNvPr id="3" name="TextBox 2">
            <a:extLst>
              <a:ext uri="{FF2B5EF4-FFF2-40B4-BE49-F238E27FC236}">
                <a16:creationId xmlns:a16="http://schemas.microsoft.com/office/drawing/2014/main" id="{8DDA2B6A-6C30-4F17-BD78-95D553972640}"/>
              </a:ext>
            </a:extLst>
          </p:cNvPr>
          <p:cNvSpPr txBox="1"/>
          <p:nvPr/>
        </p:nvSpPr>
        <p:spPr>
          <a:xfrm>
            <a:off x="924427" y="1210181"/>
            <a:ext cx="10343147" cy="707886"/>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scale multiplier can be confusing, especially if you’re trying to model something with specific measurements. To get rid of it, you can apply the scale transformation.</a:t>
            </a:r>
          </a:p>
        </p:txBody>
      </p:sp>
      <p:sp>
        <p:nvSpPr>
          <p:cNvPr id="4" name="Rectangle: Rounded Corners 3">
            <a:extLst>
              <a:ext uri="{FF2B5EF4-FFF2-40B4-BE49-F238E27FC236}">
                <a16:creationId xmlns:a16="http://schemas.microsoft.com/office/drawing/2014/main" id="{5ACD7E53-8A4B-4800-BCFC-21469A977B1D}"/>
              </a:ext>
            </a:extLst>
          </p:cNvPr>
          <p:cNvSpPr/>
          <p:nvPr/>
        </p:nvSpPr>
        <p:spPr>
          <a:xfrm>
            <a:off x="3040377" y="2454642"/>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Rectangle: Rounded Corners 4">
            <a:extLst>
              <a:ext uri="{FF2B5EF4-FFF2-40B4-BE49-F238E27FC236}">
                <a16:creationId xmlns:a16="http://schemas.microsoft.com/office/drawing/2014/main" id="{A7669191-320B-437D-8E19-E8D693FD2AA2}"/>
              </a:ext>
            </a:extLst>
          </p:cNvPr>
          <p:cNvSpPr/>
          <p:nvPr/>
        </p:nvSpPr>
        <p:spPr>
          <a:xfrm>
            <a:off x="1394188" y="2454641"/>
            <a:ext cx="1017214"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a:t>
            </a:r>
          </a:p>
        </p:txBody>
      </p:sp>
      <p:sp>
        <p:nvSpPr>
          <p:cNvPr id="6" name="TextBox 5">
            <a:extLst>
              <a:ext uri="{FF2B5EF4-FFF2-40B4-BE49-F238E27FC236}">
                <a16:creationId xmlns:a16="http://schemas.microsoft.com/office/drawing/2014/main" id="{D7EFD608-41FD-43F5-B0B6-C2C7D68C7003}"/>
              </a:ext>
            </a:extLst>
          </p:cNvPr>
          <p:cNvSpPr txBox="1"/>
          <p:nvPr/>
        </p:nvSpPr>
        <p:spPr>
          <a:xfrm>
            <a:off x="2525979" y="2468503"/>
            <a:ext cx="376768"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7" name="TextBox 6">
            <a:extLst>
              <a:ext uri="{FF2B5EF4-FFF2-40B4-BE49-F238E27FC236}">
                <a16:creationId xmlns:a16="http://schemas.microsoft.com/office/drawing/2014/main" id="{97126A7F-D5BE-4E1B-8A2F-AC68A5992A80}"/>
              </a:ext>
            </a:extLst>
          </p:cNvPr>
          <p:cNvSpPr txBox="1"/>
          <p:nvPr/>
        </p:nvSpPr>
        <p:spPr>
          <a:xfrm>
            <a:off x="3745474" y="2521931"/>
            <a:ext cx="4701052"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Apply transformation menu</a:t>
            </a:r>
          </a:p>
        </p:txBody>
      </p:sp>
      <p:pic>
        <p:nvPicPr>
          <p:cNvPr id="8" name="Picture 7">
            <a:extLst>
              <a:ext uri="{FF2B5EF4-FFF2-40B4-BE49-F238E27FC236}">
                <a16:creationId xmlns:a16="http://schemas.microsoft.com/office/drawing/2014/main" id="{3D265C30-0AC6-4A54-B559-7B3BA90F3C72}"/>
              </a:ext>
            </a:extLst>
          </p:cNvPr>
          <p:cNvPicPr>
            <a:picLocks noChangeAspect="1"/>
          </p:cNvPicPr>
          <p:nvPr/>
        </p:nvPicPr>
        <p:blipFill>
          <a:blip r:embed="rId2"/>
          <a:stretch>
            <a:fillRect/>
          </a:stretch>
        </p:blipFill>
        <p:spPr>
          <a:xfrm>
            <a:off x="7441638" y="2032083"/>
            <a:ext cx="2009775" cy="3114675"/>
          </a:xfrm>
          <a:prstGeom prst="rect">
            <a:avLst/>
          </a:prstGeom>
        </p:spPr>
      </p:pic>
      <p:grpSp>
        <p:nvGrpSpPr>
          <p:cNvPr id="12" name="Group 11">
            <a:extLst>
              <a:ext uri="{FF2B5EF4-FFF2-40B4-BE49-F238E27FC236}">
                <a16:creationId xmlns:a16="http://schemas.microsoft.com/office/drawing/2014/main" id="{EA9D7F8B-C7DF-4183-9BEB-C8FD303DAD7B}"/>
              </a:ext>
            </a:extLst>
          </p:cNvPr>
          <p:cNvGrpSpPr/>
          <p:nvPr/>
        </p:nvGrpSpPr>
        <p:grpSpPr>
          <a:xfrm>
            <a:off x="1902795" y="3111661"/>
            <a:ext cx="4701052" cy="3495911"/>
            <a:chOff x="1902795" y="3111661"/>
            <a:chExt cx="4701052" cy="3495911"/>
          </a:xfrm>
        </p:grpSpPr>
        <p:sp>
          <p:nvSpPr>
            <p:cNvPr id="9" name="TextBox 8">
              <a:extLst>
                <a:ext uri="{FF2B5EF4-FFF2-40B4-BE49-F238E27FC236}">
                  <a16:creationId xmlns:a16="http://schemas.microsoft.com/office/drawing/2014/main" id="{F2D4C261-02B5-416D-9443-80D92C85D73B}"/>
                </a:ext>
              </a:extLst>
            </p:cNvPr>
            <p:cNvSpPr txBox="1"/>
            <p:nvPr/>
          </p:nvSpPr>
          <p:spPr>
            <a:xfrm>
              <a:off x="1902795" y="3111661"/>
              <a:ext cx="4701052" cy="1323439"/>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Choose scale. This will set the scale multiplier to 1 and keep the object the same size. Now the vertex coordinates represent their true positions.</a:t>
              </a:r>
            </a:p>
          </p:txBody>
        </p:sp>
        <p:pic>
          <p:nvPicPr>
            <p:cNvPr id="10" name="Picture 9">
              <a:extLst>
                <a:ext uri="{FF2B5EF4-FFF2-40B4-BE49-F238E27FC236}">
                  <a16:creationId xmlns:a16="http://schemas.microsoft.com/office/drawing/2014/main" id="{7C7BFD12-1303-491E-966A-2E55FABDFDBA}"/>
                </a:ext>
              </a:extLst>
            </p:cNvPr>
            <p:cNvPicPr>
              <a:picLocks noChangeAspect="1"/>
            </p:cNvPicPr>
            <p:nvPr/>
          </p:nvPicPr>
          <p:blipFill>
            <a:blip r:embed="rId3"/>
            <a:stretch>
              <a:fillRect/>
            </a:stretch>
          </p:blipFill>
          <p:spPr>
            <a:xfrm>
              <a:off x="2228192" y="4624720"/>
              <a:ext cx="1624370" cy="1982852"/>
            </a:xfrm>
            <a:prstGeom prst="rect">
              <a:avLst/>
            </a:prstGeom>
          </p:spPr>
        </p:pic>
        <p:pic>
          <p:nvPicPr>
            <p:cNvPr id="11" name="Picture 10">
              <a:extLst>
                <a:ext uri="{FF2B5EF4-FFF2-40B4-BE49-F238E27FC236}">
                  <a16:creationId xmlns:a16="http://schemas.microsoft.com/office/drawing/2014/main" id="{D6325BDF-8EFC-4900-A228-7C1DA9FCBA3B}"/>
                </a:ext>
              </a:extLst>
            </p:cNvPr>
            <p:cNvPicPr>
              <a:picLocks noChangeAspect="1"/>
            </p:cNvPicPr>
            <p:nvPr/>
          </p:nvPicPr>
          <p:blipFill>
            <a:blip r:embed="rId4"/>
            <a:stretch>
              <a:fillRect/>
            </a:stretch>
          </p:blipFill>
          <p:spPr>
            <a:xfrm>
              <a:off x="4181764" y="5092271"/>
              <a:ext cx="1857375" cy="1047750"/>
            </a:xfrm>
            <a:prstGeom prst="rect">
              <a:avLst/>
            </a:prstGeom>
          </p:spPr>
        </p:pic>
      </p:grpSp>
      <p:sp>
        <p:nvSpPr>
          <p:cNvPr id="13" name="Oval 12">
            <a:extLst>
              <a:ext uri="{FF2B5EF4-FFF2-40B4-BE49-F238E27FC236}">
                <a16:creationId xmlns:a16="http://schemas.microsoft.com/office/drawing/2014/main" id="{AAC08973-F3C6-4CC9-B91D-283B26B31902}"/>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2806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9E1C7-571F-4AEC-B2BD-0857C9883135}"/>
              </a:ext>
            </a:extLst>
          </p:cNvPr>
          <p:cNvSpPr>
            <a:spLocks noGrp="1"/>
          </p:cNvSpPr>
          <p:nvPr>
            <p:ph type="title"/>
          </p:nvPr>
        </p:nvSpPr>
        <p:spPr>
          <a:xfrm>
            <a:off x="838151" y="-143446"/>
            <a:ext cx="10515600" cy="1325563"/>
          </a:xfrm>
        </p:spPr>
        <p:txBody>
          <a:bodyPr/>
          <a:lstStyle/>
          <a:p>
            <a:r>
              <a:rPr lang="en-US" dirty="0"/>
              <a:t>3D cursor</a:t>
            </a:r>
          </a:p>
        </p:txBody>
      </p:sp>
      <p:pic>
        <p:nvPicPr>
          <p:cNvPr id="3" name="Picture 2">
            <a:extLst>
              <a:ext uri="{FF2B5EF4-FFF2-40B4-BE49-F238E27FC236}">
                <a16:creationId xmlns:a16="http://schemas.microsoft.com/office/drawing/2014/main" id="{33903456-D1AF-4824-818B-109BD5C5583B}"/>
              </a:ext>
            </a:extLst>
          </p:cNvPr>
          <p:cNvPicPr>
            <a:picLocks noChangeAspect="1"/>
          </p:cNvPicPr>
          <p:nvPr/>
        </p:nvPicPr>
        <p:blipFill>
          <a:blip r:embed="rId2"/>
          <a:stretch>
            <a:fillRect/>
          </a:stretch>
        </p:blipFill>
        <p:spPr>
          <a:xfrm>
            <a:off x="9646363" y="1701100"/>
            <a:ext cx="890813" cy="908993"/>
          </a:xfrm>
          <a:prstGeom prst="rect">
            <a:avLst/>
          </a:prstGeom>
        </p:spPr>
      </p:pic>
      <p:grpSp>
        <p:nvGrpSpPr>
          <p:cNvPr id="6" name="Group 5">
            <a:extLst>
              <a:ext uri="{FF2B5EF4-FFF2-40B4-BE49-F238E27FC236}">
                <a16:creationId xmlns:a16="http://schemas.microsoft.com/office/drawing/2014/main" id="{A3C26FA4-F734-4459-8F35-4A0D345304FE}"/>
              </a:ext>
            </a:extLst>
          </p:cNvPr>
          <p:cNvGrpSpPr/>
          <p:nvPr/>
        </p:nvGrpSpPr>
        <p:grpSpPr>
          <a:xfrm>
            <a:off x="838102" y="954480"/>
            <a:ext cx="8734169" cy="3430940"/>
            <a:chOff x="838198" y="2944636"/>
            <a:chExt cx="8734169" cy="3430940"/>
          </a:xfrm>
        </p:grpSpPr>
        <p:sp>
          <p:nvSpPr>
            <p:cNvPr id="4" name="TextBox 3">
              <a:extLst>
                <a:ext uri="{FF2B5EF4-FFF2-40B4-BE49-F238E27FC236}">
                  <a16:creationId xmlns:a16="http://schemas.microsoft.com/office/drawing/2014/main" id="{774C8FF3-7F03-4611-A96E-1D27684BCAC1}"/>
                </a:ext>
              </a:extLst>
            </p:cNvPr>
            <p:cNvSpPr txBox="1"/>
            <p:nvPr/>
          </p:nvSpPr>
          <p:spPr>
            <a:xfrm>
              <a:off x="838198" y="2944636"/>
              <a:ext cx="4384589"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3D cursor has several functions:</a:t>
              </a:r>
            </a:p>
          </p:txBody>
        </p:sp>
        <p:sp>
          <p:nvSpPr>
            <p:cNvPr id="5" name="TextBox 4">
              <a:extLst>
                <a:ext uri="{FF2B5EF4-FFF2-40B4-BE49-F238E27FC236}">
                  <a16:creationId xmlns:a16="http://schemas.microsoft.com/office/drawing/2014/main" id="{7F62F4C7-79F6-4053-9D91-7B693FA048BF}"/>
                </a:ext>
              </a:extLst>
            </p:cNvPr>
            <p:cNvSpPr txBox="1"/>
            <p:nvPr/>
          </p:nvSpPr>
          <p:spPr>
            <a:xfrm>
              <a:off x="838198" y="3513254"/>
              <a:ext cx="8734169"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All newly added objects appear on the 3D cursor</a:t>
              </a:r>
            </a:p>
            <a:p>
              <a:pPr marL="342900" indent="-342900">
                <a:buFont typeface="Arial" panose="020B0604020202020204" pitchFamily="34" charset="0"/>
                <a:buChar char="•"/>
              </a:pP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It can be used as a pivot point for rotation and scaling</a:t>
              </a:r>
            </a:p>
            <a:p>
              <a:pPr marL="342900" indent="-342900">
                <a:buFont typeface="Arial" panose="020B0604020202020204" pitchFamily="34" charset="0"/>
                <a:buChar char="•"/>
              </a:pP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Motion and scaling can be aligned to it’s axes.</a:t>
              </a:r>
            </a:p>
            <a:p>
              <a:pPr marL="342900" indent="-342900">
                <a:buFont typeface="Arial" panose="020B0604020202020204" pitchFamily="34" charset="0"/>
                <a:buChar char="•"/>
              </a:pP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It can be snapped to objects.</a:t>
              </a:r>
            </a:p>
            <a:p>
              <a:pPr marL="342900" indent="-342900">
                <a:buFont typeface="Arial" panose="020B0604020202020204" pitchFamily="34" charset="0"/>
                <a:buChar char="•"/>
              </a:pP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Objects can be snapped to the 3D cursor.</a:t>
              </a:r>
            </a:p>
            <a:p>
              <a:pPr marL="342900" indent="-342900">
                <a:buFont typeface="Arial" panose="020B0604020202020204" pitchFamily="34" charset="0"/>
                <a:buChar char="•"/>
              </a:pPr>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All of the above can be used with parts of an object in Edit mode, (but if you move more than one vertex to the cursor, they will all be on top of each other).</a:t>
              </a:r>
            </a:p>
            <a:p>
              <a:pPr marL="342900" indent="-342900">
                <a:buFont typeface="Arial" panose="020B0604020202020204" pitchFamily="34" charset="0"/>
                <a:buChar char="•"/>
              </a:pPr>
              <a:endPar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endParaRPr>
            </a:p>
          </p:txBody>
        </p:sp>
      </p:grpSp>
      <p:grpSp>
        <p:nvGrpSpPr>
          <p:cNvPr id="17" name="Group 16">
            <a:extLst>
              <a:ext uri="{FF2B5EF4-FFF2-40B4-BE49-F238E27FC236}">
                <a16:creationId xmlns:a16="http://schemas.microsoft.com/office/drawing/2014/main" id="{1592DDA0-C6CA-45B1-981E-D23D50DF4EBC}"/>
              </a:ext>
            </a:extLst>
          </p:cNvPr>
          <p:cNvGrpSpPr/>
          <p:nvPr/>
        </p:nvGrpSpPr>
        <p:grpSpPr>
          <a:xfrm>
            <a:off x="838102" y="4006850"/>
            <a:ext cx="10326020" cy="2714625"/>
            <a:chOff x="838102" y="4006850"/>
            <a:chExt cx="10326020" cy="2714625"/>
          </a:xfrm>
        </p:grpSpPr>
        <p:grpSp>
          <p:nvGrpSpPr>
            <p:cNvPr id="7" name="Group 6">
              <a:extLst>
                <a:ext uri="{FF2B5EF4-FFF2-40B4-BE49-F238E27FC236}">
                  <a16:creationId xmlns:a16="http://schemas.microsoft.com/office/drawing/2014/main" id="{56ACD75B-C2DD-421E-98D2-D09EC50AD7D9}"/>
                </a:ext>
              </a:extLst>
            </p:cNvPr>
            <p:cNvGrpSpPr/>
            <p:nvPr/>
          </p:nvGrpSpPr>
          <p:grpSpPr>
            <a:xfrm>
              <a:off x="838102" y="5031751"/>
              <a:ext cx="6899352" cy="1148019"/>
              <a:chOff x="769208" y="1462088"/>
              <a:chExt cx="6899352" cy="1148019"/>
            </a:xfrm>
          </p:grpSpPr>
          <p:sp>
            <p:nvSpPr>
              <p:cNvPr id="8" name="Rectangle: Rounded Corners 7">
                <a:extLst>
                  <a:ext uri="{FF2B5EF4-FFF2-40B4-BE49-F238E27FC236}">
                    <a16:creationId xmlns:a16="http://schemas.microsoft.com/office/drawing/2014/main" id="{C6DB0925-0A5E-4644-BB8C-5297BD2C2E5D}"/>
                  </a:ext>
                </a:extLst>
              </p:cNvPr>
              <p:cNvSpPr/>
              <p:nvPr/>
            </p:nvSpPr>
            <p:spPr>
              <a:xfrm>
                <a:off x="838200" y="1492866"/>
                <a:ext cx="1307806" cy="46166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SHIFT</a:t>
                </a:r>
              </a:p>
            </p:txBody>
          </p:sp>
          <p:sp>
            <p:nvSpPr>
              <p:cNvPr id="9" name="TextBox 8">
                <a:extLst>
                  <a:ext uri="{FF2B5EF4-FFF2-40B4-BE49-F238E27FC236}">
                    <a16:creationId xmlns:a16="http://schemas.microsoft.com/office/drawing/2014/main" id="{2EA50D3A-D608-4EF7-A2CF-709B3C8A8A22}"/>
                  </a:ext>
                </a:extLst>
              </p:cNvPr>
              <p:cNvSpPr txBox="1"/>
              <p:nvPr/>
            </p:nvSpPr>
            <p:spPr>
              <a:xfrm>
                <a:off x="2263624" y="1462088"/>
                <a:ext cx="443422"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10" name="Rectangle: Rounded Corners 9">
                <a:extLst>
                  <a:ext uri="{FF2B5EF4-FFF2-40B4-BE49-F238E27FC236}">
                    <a16:creationId xmlns:a16="http://schemas.microsoft.com/office/drawing/2014/main" id="{58374177-6370-45AC-BFE2-900FF3BE2116}"/>
                  </a:ext>
                </a:extLst>
              </p:cNvPr>
              <p:cNvSpPr/>
              <p:nvPr/>
            </p:nvSpPr>
            <p:spPr>
              <a:xfrm>
                <a:off x="2707045" y="1492865"/>
                <a:ext cx="1616241" cy="46166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sp>
            <p:nvSpPr>
              <p:cNvPr id="11" name="TextBox 10">
                <a:extLst>
                  <a:ext uri="{FF2B5EF4-FFF2-40B4-BE49-F238E27FC236}">
                    <a16:creationId xmlns:a16="http://schemas.microsoft.com/office/drawing/2014/main" id="{086CAACA-0FC5-41BA-A217-820647B65C4C}"/>
                  </a:ext>
                </a:extLst>
              </p:cNvPr>
              <p:cNvSpPr txBox="1"/>
              <p:nvPr/>
            </p:nvSpPr>
            <p:spPr>
              <a:xfrm>
                <a:off x="4397975" y="1523642"/>
                <a:ext cx="3270585"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Brings up the tools menu.</a:t>
                </a:r>
              </a:p>
            </p:txBody>
          </p:sp>
          <p:sp>
            <p:nvSpPr>
              <p:cNvPr id="12" name="Rectangle: Rounded Corners 11">
                <a:extLst>
                  <a:ext uri="{FF2B5EF4-FFF2-40B4-BE49-F238E27FC236}">
                    <a16:creationId xmlns:a16="http://schemas.microsoft.com/office/drawing/2014/main" id="{2C75847A-407A-428D-8B63-8955E5E04990}"/>
                  </a:ext>
                </a:extLst>
              </p:cNvPr>
              <p:cNvSpPr/>
              <p:nvPr/>
            </p:nvSpPr>
            <p:spPr>
              <a:xfrm>
                <a:off x="2027424" y="2148442"/>
                <a:ext cx="1616241" cy="46166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sp>
            <p:nvSpPr>
              <p:cNvPr id="13" name="TextBox 12">
                <a:extLst>
                  <a:ext uri="{FF2B5EF4-FFF2-40B4-BE49-F238E27FC236}">
                    <a16:creationId xmlns:a16="http://schemas.microsoft.com/office/drawing/2014/main" id="{CC5E0B67-D471-45B9-A7EF-DE7A414BC26A}"/>
                  </a:ext>
                </a:extLst>
              </p:cNvPr>
              <p:cNvSpPr txBox="1"/>
              <p:nvPr/>
            </p:nvSpPr>
            <p:spPr>
              <a:xfrm>
                <a:off x="769208" y="2179220"/>
                <a:ext cx="6471852"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Pressing                               again selects the 3D cursor.</a:t>
                </a:r>
              </a:p>
            </p:txBody>
          </p:sp>
        </p:grpSp>
        <p:sp>
          <p:nvSpPr>
            <p:cNvPr id="14" name="TextBox 13">
              <a:extLst>
                <a:ext uri="{FF2B5EF4-FFF2-40B4-BE49-F238E27FC236}">
                  <a16:creationId xmlns:a16="http://schemas.microsoft.com/office/drawing/2014/main" id="{AF6A3822-FFC0-4C01-AECA-E53CD44D6975}"/>
                </a:ext>
              </a:extLst>
            </p:cNvPr>
            <p:cNvSpPr txBox="1"/>
            <p:nvPr/>
          </p:nvSpPr>
          <p:spPr>
            <a:xfrm>
              <a:off x="8229551" y="4548554"/>
              <a:ext cx="1842188" cy="1631216"/>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You can also select the 3D cursor from the toolbar on the left: </a:t>
              </a:r>
            </a:p>
          </p:txBody>
        </p:sp>
        <p:pic>
          <p:nvPicPr>
            <p:cNvPr id="15" name="Picture 14">
              <a:extLst>
                <a:ext uri="{FF2B5EF4-FFF2-40B4-BE49-F238E27FC236}">
                  <a16:creationId xmlns:a16="http://schemas.microsoft.com/office/drawing/2014/main" id="{D208EA9D-0C47-444B-8A86-A7601B931E65}"/>
                </a:ext>
              </a:extLst>
            </p:cNvPr>
            <p:cNvPicPr>
              <a:picLocks noChangeAspect="1"/>
            </p:cNvPicPr>
            <p:nvPr/>
          </p:nvPicPr>
          <p:blipFill>
            <a:blip r:embed="rId3"/>
            <a:stretch>
              <a:fillRect/>
            </a:stretch>
          </p:blipFill>
          <p:spPr>
            <a:xfrm>
              <a:off x="10249722" y="4006850"/>
              <a:ext cx="914400" cy="2714625"/>
            </a:xfrm>
            <a:prstGeom prst="rect">
              <a:avLst/>
            </a:prstGeom>
          </p:spPr>
        </p:pic>
        <p:sp>
          <p:nvSpPr>
            <p:cNvPr id="16" name="TextBox 15">
              <a:extLst>
                <a:ext uri="{FF2B5EF4-FFF2-40B4-BE49-F238E27FC236}">
                  <a16:creationId xmlns:a16="http://schemas.microsoft.com/office/drawing/2014/main" id="{0DF51B78-C9C1-4778-B586-99050F189DF5}"/>
                </a:ext>
              </a:extLst>
            </p:cNvPr>
            <p:cNvSpPr txBox="1"/>
            <p:nvPr/>
          </p:nvSpPr>
          <p:spPr>
            <a:xfrm>
              <a:off x="4256854" y="4332318"/>
              <a:ext cx="3678195" cy="400110"/>
            </a:xfrm>
            <a:prstGeom prst="rect">
              <a:avLst/>
            </a:prstGeom>
            <a:noFill/>
          </p:spPr>
          <p:txBody>
            <a:bodyPr wrap="square" rtlCol="0">
              <a:spAutoFit/>
            </a:bodyPr>
            <a:lstStyle/>
            <a:p>
              <a:r>
                <a:rPr lang="en-US" sz="2000"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Selecting the 3D cursor tool</a:t>
              </a:r>
            </a:p>
          </p:txBody>
        </p:sp>
      </p:grpSp>
      <p:sp>
        <p:nvSpPr>
          <p:cNvPr id="18" name="Oval 17">
            <a:extLst>
              <a:ext uri="{FF2B5EF4-FFF2-40B4-BE49-F238E27FC236}">
                <a16:creationId xmlns:a16="http://schemas.microsoft.com/office/drawing/2014/main" id="{2C4FE43F-03CA-4A01-A20C-F618DC426E37}"/>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17012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03E2-5806-476C-98C7-21AB0C9988E9}"/>
              </a:ext>
            </a:extLst>
          </p:cNvPr>
          <p:cNvSpPr>
            <a:spLocks noGrp="1"/>
          </p:cNvSpPr>
          <p:nvPr>
            <p:ph type="title"/>
          </p:nvPr>
        </p:nvSpPr>
        <p:spPr>
          <a:xfrm>
            <a:off x="869997" y="-112900"/>
            <a:ext cx="10515600" cy="1325563"/>
          </a:xfrm>
        </p:spPr>
        <p:txBody>
          <a:bodyPr/>
          <a:lstStyle/>
          <a:p>
            <a:r>
              <a:rPr lang="en-US" dirty="0"/>
              <a:t>3D cursor positioning</a:t>
            </a:r>
          </a:p>
        </p:txBody>
      </p:sp>
      <p:grpSp>
        <p:nvGrpSpPr>
          <p:cNvPr id="13" name="Group 12">
            <a:extLst>
              <a:ext uri="{FF2B5EF4-FFF2-40B4-BE49-F238E27FC236}">
                <a16:creationId xmlns:a16="http://schemas.microsoft.com/office/drawing/2014/main" id="{CA0AE1C6-8BCE-4230-A4FE-18991C8021E6}"/>
              </a:ext>
            </a:extLst>
          </p:cNvPr>
          <p:cNvGrpSpPr/>
          <p:nvPr/>
        </p:nvGrpSpPr>
        <p:grpSpPr>
          <a:xfrm>
            <a:off x="2209142" y="1212663"/>
            <a:ext cx="643040" cy="1017517"/>
            <a:chOff x="10401300" y="3802708"/>
            <a:chExt cx="643040" cy="1017517"/>
          </a:xfrm>
        </p:grpSpPr>
        <p:sp>
          <p:nvSpPr>
            <p:cNvPr id="16" name="Freeform: Shape 15">
              <a:extLst>
                <a:ext uri="{FF2B5EF4-FFF2-40B4-BE49-F238E27FC236}">
                  <a16:creationId xmlns:a16="http://schemas.microsoft.com/office/drawing/2014/main" id="{1A305ACA-45B9-4BBA-B85C-5261E095EEF6}"/>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4743DB0-3C3B-4361-A948-BB4EA3850627}"/>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a:extLst>
                <a:ext uri="{FF2B5EF4-FFF2-40B4-BE49-F238E27FC236}">
                  <a16:creationId xmlns:a16="http://schemas.microsoft.com/office/drawing/2014/main" id="{732875E4-1838-4CFD-A5D5-F0F354906EB4}"/>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CB57411-F31D-4FEF-8B3C-A59BE34DCD18}"/>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E0FFCF2-83F2-40D4-9AB4-1FA5DA1D81EF}"/>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7C880BE2-8389-4D24-97B3-FB77B47EF0F3}"/>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53C3C39-BAD0-4ADE-BF32-4A8F04E9F925}"/>
              </a:ext>
            </a:extLst>
          </p:cNvPr>
          <p:cNvSpPr txBox="1"/>
          <p:nvPr/>
        </p:nvSpPr>
        <p:spPr>
          <a:xfrm>
            <a:off x="3103746" y="1311018"/>
            <a:ext cx="6904838" cy="830997"/>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While on the 3D cursor tool, you can click anywhere in the scene to place the cursor. This method can be imprecise because the viewport is 2-dimensional.</a:t>
            </a:r>
          </a:p>
        </p:txBody>
      </p:sp>
      <p:pic>
        <p:nvPicPr>
          <p:cNvPr id="22" name="Picture 21">
            <a:extLst>
              <a:ext uri="{FF2B5EF4-FFF2-40B4-BE49-F238E27FC236}">
                <a16:creationId xmlns:a16="http://schemas.microsoft.com/office/drawing/2014/main" id="{0EEDD9AA-859E-4BB8-BD22-9F18855AE83B}"/>
              </a:ext>
            </a:extLst>
          </p:cNvPr>
          <p:cNvPicPr>
            <a:picLocks noChangeAspect="1"/>
          </p:cNvPicPr>
          <p:nvPr/>
        </p:nvPicPr>
        <p:blipFill>
          <a:blip r:embed="rId2"/>
          <a:stretch>
            <a:fillRect/>
          </a:stretch>
        </p:blipFill>
        <p:spPr>
          <a:xfrm>
            <a:off x="3160467" y="2299840"/>
            <a:ext cx="2040214" cy="1325563"/>
          </a:xfrm>
          <a:prstGeom prst="rect">
            <a:avLst/>
          </a:prstGeom>
        </p:spPr>
      </p:pic>
      <p:pic>
        <p:nvPicPr>
          <p:cNvPr id="23" name="Picture 22">
            <a:extLst>
              <a:ext uri="{FF2B5EF4-FFF2-40B4-BE49-F238E27FC236}">
                <a16:creationId xmlns:a16="http://schemas.microsoft.com/office/drawing/2014/main" id="{E700069C-313A-4425-BC8D-DD4016CF29B8}"/>
              </a:ext>
            </a:extLst>
          </p:cNvPr>
          <p:cNvPicPr>
            <a:picLocks noChangeAspect="1"/>
          </p:cNvPicPr>
          <p:nvPr/>
        </p:nvPicPr>
        <p:blipFill>
          <a:blip r:embed="rId3"/>
          <a:stretch>
            <a:fillRect/>
          </a:stretch>
        </p:blipFill>
        <p:spPr>
          <a:xfrm>
            <a:off x="6957791" y="2129508"/>
            <a:ext cx="1780532" cy="1666226"/>
          </a:xfrm>
          <a:prstGeom prst="rect">
            <a:avLst/>
          </a:prstGeom>
        </p:spPr>
      </p:pic>
      <p:sp>
        <p:nvSpPr>
          <p:cNvPr id="24" name="TextBox 23">
            <a:extLst>
              <a:ext uri="{FF2B5EF4-FFF2-40B4-BE49-F238E27FC236}">
                <a16:creationId xmlns:a16="http://schemas.microsoft.com/office/drawing/2014/main" id="{0BE0B4F0-12AD-4087-B677-EBBDF4E1447C}"/>
              </a:ext>
            </a:extLst>
          </p:cNvPr>
          <p:cNvSpPr txBox="1"/>
          <p:nvPr/>
        </p:nvSpPr>
        <p:spPr>
          <a:xfrm>
            <a:off x="3532472" y="3626457"/>
            <a:ext cx="1296204" cy="338554"/>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Looks good,</a:t>
            </a:r>
          </a:p>
        </p:txBody>
      </p:sp>
      <p:sp>
        <p:nvSpPr>
          <p:cNvPr id="25" name="TextBox 24">
            <a:extLst>
              <a:ext uri="{FF2B5EF4-FFF2-40B4-BE49-F238E27FC236}">
                <a16:creationId xmlns:a16="http://schemas.microsoft.com/office/drawing/2014/main" id="{508F086F-676D-48A0-A6A9-BC77BFA6A26B}"/>
              </a:ext>
            </a:extLst>
          </p:cNvPr>
          <p:cNvSpPr txBox="1"/>
          <p:nvPr/>
        </p:nvSpPr>
        <p:spPr>
          <a:xfrm>
            <a:off x="5431134" y="2430265"/>
            <a:ext cx="1296204" cy="1077218"/>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But after a small rotation of the view…</a:t>
            </a:r>
          </a:p>
        </p:txBody>
      </p:sp>
      <p:sp>
        <p:nvSpPr>
          <p:cNvPr id="26" name="TextBox 25">
            <a:extLst>
              <a:ext uri="{FF2B5EF4-FFF2-40B4-BE49-F238E27FC236}">
                <a16:creationId xmlns:a16="http://schemas.microsoft.com/office/drawing/2014/main" id="{2458A44D-62C0-4C75-AFBA-EED1FC0DE695}"/>
              </a:ext>
            </a:extLst>
          </p:cNvPr>
          <p:cNvSpPr txBox="1"/>
          <p:nvPr/>
        </p:nvSpPr>
        <p:spPr>
          <a:xfrm>
            <a:off x="7427969" y="3795734"/>
            <a:ext cx="840175" cy="338554"/>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27" name="TextBox 26">
            <a:extLst>
              <a:ext uri="{FF2B5EF4-FFF2-40B4-BE49-F238E27FC236}">
                <a16:creationId xmlns:a16="http://schemas.microsoft.com/office/drawing/2014/main" id="{BCFC3E77-087E-4A49-A0C9-6AFB22511959}"/>
              </a:ext>
            </a:extLst>
          </p:cNvPr>
          <p:cNvSpPr txBox="1"/>
          <p:nvPr/>
        </p:nvSpPr>
        <p:spPr>
          <a:xfrm>
            <a:off x="2675378" y="4423598"/>
            <a:ext cx="6904838" cy="584775"/>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If you click an object, the 3D cursor will be placed on the surface of the object. It’s more predictable than when you click in empty space. </a:t>
            </a:r>
          </a:p>
        </p:txBody>
      </p:sp>
      <p:grpSp>
        <p:nvGrpSpPr>
          <p:cNvPr id="30" name="Group 29">
            <a:extLst>
              <a:ext uri="{FF2B5EF4-FFF2-40B4-BE49-F238E27FC236}">
                <a16:creationId xmlns:a16="http://schemas.microsoft.com/office/drawing/2014/main" id="{68BDDF0C-3BAF-4E7A-9725-0EB7C2635D6B}"/>
              </a:ext>
            </a:extLst>
          </p:cNvPr>
          <p:cNvGrpSpPr/>
          <p:nvPr/>
        </p:nvGrpSpPr>
        <p:grpSpPr>
          <a:xfrm>
            <a:off x="4002743" y="5137443"/>
            <a:ext cx="4186515" cy="1364146"/>
            <a:chOff x="3457076" y="5137443"/>
            <a:chExt cx="4186515" cy="1364146"/>
          </a:xfrm>
        </p:grpSpPr>
        <p:pic>
          <p:nvPicPr>
            <p:cNvPr id="28" name="Picture 27">
              <a:extLst>
                <a:ext uri="{FF2B5EF4-FFF2-40B4-BE49-F238E27FC236}">
                  <a16:creationId xmlns:a16="http://schemas.microsoft.com/office/drawing/2014/main" id="{1A1726A1-78D0-441E-95D2-115DAFD2DEDE}"/>
                </a:ext>
              </a:extLst>
            </p:cNvPr>
            <p:cNvPicPr>
              <a:picLocks noChangeAspect="1"/>
            </p:cNvPicPr>
            <p:nvPr/>
          </p:nvPicPr>
          <p:blipFill>
            <a:blip r:embed="rId4"/>
            <a:stretch>
              <a:fillRect/>
            </a:stretch>
          </p:blipFill>
          <p:spPr>
            <a:xfrm>
              <a:off x="3457076" y="5160575"/>
              <a:ext cx="1371600" cy="1316491"/>
            </a:xfrm>
            <a:prstGeom prst="rect">
              <a:avLst/>
            </a:prstGeom>
          </p:spPr>
        </p:pic>
        <p:pic>
          <p:nvPicPr>
            <p:cNvPr id="29" name="Picture 28">
              <a:extLst>
                <a:ext uri="{FF2B5EF4-FFF2-40B4-BE49-F238E27FC236}">
                  <a16:creationId xmlns:a16="http://schemas.microsoft.com/office/drawing/2014/main" id="{CB3C188C-7B67-46BE-A25E-BAADF2B80F14}"/>
                </a:ext>
              </a:extLst>
            </p:cNvPr>
            <p:cNvPicPr>
              <a:picLocks noChangeAspect="1"/>
            </p:cNvPicPr>
            <p:nvPr/>
          </p:nvPicPr>
          <p:blipFill>
            <a:blip r:embed="rId5"/>
            <a:stretch>
              <a:fillRect/>
            </a:stretch>
          </p:blipFill>
          <p:spPr>
            <a:xfrm>
              <a:off x="6271991" y="5137443"/>
              <a:ext cx="1371600" cy="1364146"/>
            </a:xfrm>
            <a:prstGeom prst="rect">
              <a:avLst/>
            </a:prstGeom>
          </p:spPr>
        </p:pic>
      </p:grpSp>
      <p:sp>
        <p:nvSpPr>
          <p:cNvPr id="31" name="Oval 30">
            <a:extLst>
              <a:ext uri="{FF2B5EF4-FFF2-40B4-BE49-F238E27FC236}">
                <a16:creationId xmlns:a16="http://schemas.microsoft.com/office/drawing/2014/main" id="{F0939CEA-4FD6-46A7-896A-636CFA47C044}"/>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03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050D0-7ABC-4955-B62E-41E827F5DD9B}"/>
              </a:ext>
            </a:extLst>
          </p:cNvPr>
          <p:cNvSpPr>
            <a:spLocks noGrp="1"/>
          </p:cNvSpPr>
          <p:nvPr>
            <p:ph type="title"/>
          </p:nvPr>
        </p:nvSpPr>
        <p:spPr/>
        <p:txBody>
          <a:bodyPr/>
          <a:lstStyle/>
          <a:p>
            <a:r>
              <a:rPr lang="en-US" dirty="0"/>
              <a:t>3D cursor positioning</a:t>
            </a:r>
          </a:p>
        </p:txBody>
      </p:sp>
      <p:pic>
        <p:nvPicPr>
          <p:cNvPr id="3" name="Picture 2">
            <a:extLst>
              <a:ext uri="{FF2B5EF4-FFF2-40B4-BE49-F238E27FC236}">
                <a16:creationId xmlns:a16="http://schemas.microsoft.com/office/drawing/2014/main" id="{8740619A-FC64-4D6C-9CEC-F0E56863D763}"/>
              </a:ext>
            </a:extLst>
          </p:cNvPr>
          <p:cNvPicPr>
            <a:picLocks noChangeAspect="1"/>
          </p:cNvPicPr>
          <p:nvPr/>
        </p:nvPicPr>
        <p:blipFill>
          <a:blip r:embed="rId2"/>
          <a:stretch>
            <a:fillRect/>
          </a:stretch>
        </p:blipFill>
        <p:spPr>
          <a:xfrm>
            <a:off x="2343239" y="2223149"/>
            <a:ext cx="2238375" cy="3848100"/>
          </a:xfrm>
          <a:prstGeom prst="rect">
            <a:avLst/>
          </a:prstGeom>
        </p:spPr>
      </p:pic>
      <p:pic>
        <p:nvPicPr>
          <p:cNvPr id="5" name="Picture 4">
            <a:extLst>
              <a:ext uri="{FF2B5EF4-FFF2-40B4-BE49-F238E27FC236}">
                <a16:creationId xmlns:a16="http://schemas.microsoft.com/office/drawing/2014/main" id="{326C9D5F-3CDE-4B52-BD81-17B7718E2A66}"/>
              </a:ext>
            </a:extLst>
          </p:cNvPr>
          <p:cNvPicPr>
            <a:picLocks noChangeAspect="1"/>
          </p:cNvPicPr>
          <p:nvPr/>
        </p:nvPicPr>
        <p:blipFill>
          <a:blip r:embed="rId3"/>
          <a:stretch>
            <a:fillRect/>
          </a:stretch>
        </p:blipFill>
        <p:spPr>
          <a:xfrm>
            <a:off x="5814540" y="2627962"/>
            <a:ext cx="2152650" cy="3038475"/>
          </a:xfrm>
          <a:prstGeom prst="rect">
            <a:avLst/>
          </a:prstGeom>
        </p:spPr>
      </p:pic>
      <p:sp>
        <p:nvSpPr>
          <p:cNvPr id="6" name="TextBox 5">
            <a:extLst>
              <a:ext uri="{FF2B5EF4-FFF2-40B4-BE49-F238E27FC236}">
                <a16:creationId xmlns:a16="http://schemas.microsoft.com/office/drawing/2014/main" id="{D7F8DF29-4943-43D9-927A-C6BB7642D81E}"/>
              </a:ext>
            </a:extLst>
          </p:cNvPr>
          <p:cNvSpPr txBox="1"/>
          <p:nvPr/>
        </p:nvSpPr>
        <p:spPr>
          <a:xfrm>
            <a:off x="1650851" y="1302399"/>
            <a:ext cx="8890297" cy="830997"/>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You can also position the cursor by typing in coordinates. First, press N to open the Transform panel. This sidebar has several other functions as well. Click the View tab, and the 3D cursor panel is the second one down.</a:t>
            </a:r>
          </a:p>
        </p:txBody>
      </p:sp>
      <p:sp>
        <p:nvSpPr>
          <p:cNvPr id="7" name="Rectangle 6">
            <a:extLst>
              <a:ext uri="{FF2B5EF4-FFF2-40B4-BE49-F238E27FC236}">
                <a16:creationId xmlns:a16="http://schemas.microsoft.com/office/drawing/2014/main" id="{8B3A8E23-E7F8-4BA4-A510-06D12AAE69C8}"/>
              </a:ext>
            </a:extLst>
          </p:cNvPr>
          <p:cNvSpPr/>
          <p:nvPr/>
        </p:nvSpPr>
        <p:spPr>
          <a:xfrm>
            <a:off x="4242486" y="3048001"/>
            <a:ext cx="222423" cy="381000"/>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86723EB-950A-4AD8-9316-2B2F400D77CB}"/>
              </a:ext>
            </a:extLst>
          </p:cNvPr>
          <p:cNvSpPr txBox="1"/>
          <p:nvPr/>
        </p:nvSpPr>
        <p:spPr>
          <a:xfrm>
            <a:off x="8096962" y="2627962"/>
            <a:ext cx="3740814" cy="430887"/>
          </a:xfrm>
          <a:prstGeom prst="rect">
            <a:avLst/>
          </a:prstGeom>
          <a:noFill/>
        </p:spPr>
        <p:txBody>
          <a:bodyPr wrap="square" rtlCol="0">
            <a:spAutoFit/>
          </a:bodyPr>
          <a:lstStyle/>
          <a:p>
            <a:r>
              <a:rPr lang="en-US" sz="11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View panel, which contains viewport settings, may be open. Feel free to collapse it by clicking the arrow.</a:t>
            </a:r>
          </a:p>
        </p:txBody>
      </p:sp>
      <p:sp>
        <p:nvSpPr>
          <p:cNvPr id="10" name="Rectangle 9">
            <a:extLst>
              <a:ext uri="{FF2B5EF4-FFF2-40B4-BE49-F238E27FC236}">
                <a16:creationId xmlns:a16="http://schemas.microsoft.com/office/drawing/2014/main" id="{387DDBFB-9FAF-4DCF-8173-B49EA41CA3F1}"/>
              </a:ext>
            </a:extLst>
          </p:cNvPr>
          <p:cNvSpPr/>
          <p:nvPr/>
        </p:nvSpPr>
        <p:spPr>
          <a:xfrm>
            <a:off x="4277145" y="3459956"/>
            <a:ext cx="187764" cy="972065"/>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768FDF-2B72-4EC9-850F-F6C788EF15A6}"/>
              </a:ext>
            </a:extLst>
          </p:cNvPr>
          <p:cNvSpPr/>
          <p:nvPr/>
        </p:nvSpPr>
        <p:spPr>
          <a:xfrm>
            <a:off x="7764717" y="3836988"/>
            <a:ext cx="162464" cy="972065"/>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B55E46-B4E1-4AE0-AA97-82CBC185505B}"/>
              </a:ext>
            </a:extLst>
          </p:cNvPr>
          <p:cNvSpPr/>
          <p:nvPr/>
        </p:nvSpPr>
        <p:spPr>
          <a:xfrm>
            <a:off x="5846290" y="2923073"/>
            <a:ext cx="1918427" cy="2176149"/>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FA71201A-209B-4B3D-8B6F-32D8AD99BC23}"/>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83504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CFCE-0501-4300-88CE-E2BD8BC640E9}"/>
              </a:ext>
            </a:extLst>
          </p:cNvPr>
          <p:cNvSpPr>
            <a:spLocks noGrp="1"/>
          </p:cNvSpPr>
          <p:nvPr>
            <p:ph type="title"/>
          </p:nvPr>
        </p:nvSpPr>
        <p:spPr/>
        <p:txBody>
          <a:bodyPr/>
          <a:lstStyle/>
          <a:p>
            <a:r>
              <a:rPr lang="en-US" dirty="0"/>
              <a:t>3D cursor snapping</a:t>
            </a:r>
          </a:p>
        </p:txBody>
      </p:sp>
      <p:pic>
        <p:nvPicPr>
          <p:cNvPr id="3" name="Picture 2">
            <a:extLst>
              <a:ext uri="{FF2B5EF4-FFF2-40B4-BE49-F238E27FC236}">
                <a16:creationId xmlns:a16="http://schemas.microsoft.com/office/drawing/2014/main" id="{EA3CA2C2-2315-405D-A0F4-17D8FD649F0F}"/>
              </a:ext>
            </a:extLst>
          </p:cNvPr>
          <p:cNvPicPr>
            <a:picLocks noChangeAspect="1"/>
          </p:cNvPicPr>
          <p:nvPr/>
        </p:nvPicPr>
        <p:blipFill>
          <a:blip r:embed="rId2"/>
          <a:stretch>
            <a:fillRect/>
          </a:stretch>
        </p:blipFill>
        <p:spPr>
          <a:xfrm>
            <a:off x="3167063" y="2136775"/>
            <a:ext cx="5857875" cy="3295650"/>
          </a:xfrm>
          <a:prstGeom prst="rect">
            <a:avLst/>
          </a:prstGeom>
        </p:spPr>
      </p:pic>
      <p:sp>
        <p:nvSpPr>
          <p:cNvPr id="6" name="Rectangle: Rounded Corners 5">
            <a:extLst>
              <a:ext uri="{FF2B5EF4-FFF2-40B4-BE49-F238E27FC236}">
                <a16:creationId xmlns:a16="http://schemas.microsoft.com/office/drawing/2014/main" id="{DA4A3000-A898-4249-BAF2-452564982E1D}"/>
              </a:ext>
            </a:extLst>
          </p:cNvPr>
          <p:cNvSpPr/>
          <p:nvPr/>
        </p:nvSpPr>
        <p:spPr>
          <a:xfrm>
            <a:off x="838200" y="1462088"/>
            <a:ext cx="1307806" cy="46166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SHIFT</a:t>
            </a:r>
          </a:p>
        </p:txBody>
      </p:sp>
      <p:sp>
        <p:nvSpPr>
          <p:cNvPr id="7" name="Rectangle: Rounded Corners 6">
            <a:extLst>
              <a:ext uri="{FF2B5EF4-FFF2-40B4-BE49-F238E27FC236}">
                <a16:creationId xmlns:a16="http://schemas.microsoft.com/office/drawing/2014/main" id="{D0D8104A-5259-4A8F-9028-45B3B97E240C}"/>
              </a:ext>
            </a:extLst>
          </p:cNvPr>
          <p:cNvSpPr/>
          <p:nvPr/>
        </p:nvSpPr>
        <p:spPr>
          <a:xfrm>
            <a:off x="2767159" y="1425575"/>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8" name="TextBox 7">
            <a:extLst>
              <a:ext uri="{FF2B5EF4-FFF2-40B4-BE49-F238E27FC236}">
                <a16:creationId xmlns:a16="http://schemas.microsoft.com/office/drawing/2014/main" id="{C64C603C-8FA6-46F1-8786-04BA6B9B618C}"/>
              </a:ext>
            </a:extLst>
          </p:cNvPr>
          <p:cNvSpPr txBox="1"/>
          <p:nvPr/>
        </p:nvSpPr>
        <p:spPr>
          <a:xfrm>
            <a:off x="2281759" y="1431310"/>
            <a:ext cx="443422"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9" name="TextBox 8">
            <a:extLst>
              <a:ext uri="{FF2B5EF4-FFF2-40B4-BE49-F238E27FC236}">
                <a16:creationId xmlns:a16="http://schemas.microsoft.com/office/drawing/2014/main" id="{64721BBF-16F5-4EBB-A9C2-4B2F0D93C1FD}"/>
              </a:ext>
            </a:extLst>
          </p:cNvPr>
          <p:cNvSpPr txBox="1"/>
          <p:nvPr/>
        </p:nvSpPr>
        <p:spPr>
          <a:xfrm>
            <a:off x="3589565" y="1492865"/>
            <a:ext cx="4384589" cy="400110"/>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Brings up the snapping pie menu.</a:t>
            </a:r>
          </a:p>
        </p:txBody>
      </p:sp>
      <p:sp>
        <p:nvSpPr>
          <p:cNvPr id="11" name="Rectangle 10">
            <a:extLst>
              <a:ext uri="{FF2B5EF4-FFF2-40B4-BE49-F238E27FC236}">
                <a16:creationId xmlns:a16="http://schemas.microsoft.com/office/drawing/2014/main" id="{FF98A370-D6F4-480C-8884-8FAC5556523B}"/>
              </a:ext>
            </a:extLst>
          </p:cNvPr>
          <p:cNvSpPr/>
          <p:nvPr/>
        </p:nvSpPr>
        <p:spPr>
          <a:xfrm>
            <a:off x="5459111" y="2502943"/>
            <a:ext cx="1551289" cy="355587"/>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D219F6A-2DE4-41A7-B0D9-184DB9B28C00}"/>
              </a:ext>
            </a:extLst>
          </p:cNvPr>
          <p:cNvSpPr/>
          <p:nvPr/>
        </p:nvSpPr>
        <p:spPr>
          <a:xfrm>
            <a:off x="5459110" y="4690089"/>
            <a:ext cx="1551289" cy="355587"/>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9B5E4A8-9FDF-45AD-AAFE-4762FDBF1553}"/>
              </a:ext>
            </a:extLst>
          </p:cNvPr>
          <p:cNvSpPr txBox="1"/>
          <p:nvPr/>
        </p:nvSpPr>
        <p:spPr>
          <a:xfrm>
            <a:off x="1074521" y="5599280"/>
            <a:ext cx="10279279" cy="1015663"/>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‘Selection to Cursor’ and ‘Cursor to Selected’ are the most commonly used options. Together, they allow you to mark locations, move objects to each other, and precisely position things.</a:t>
            </a:r>
          </a:p>
        </p:txBody>
      </p:sp>
      <p:sp>
        <p:nvSpPr>
          <p:cNvPr id="14" name="Oval 13">
            <a:extLst>
              <a:ext uri="{FF2B5EF4-FFF2-40B4-BE49-F238E27FC236}">
                <a16:creationId xmlns:a16="http://schemas.microsoft.com/office/drawing/2014/main" id="{7963F8EF-6030-4CE0-8938-433741777CE6}"/>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7018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EF33-720B-4693-AF76-93FFD6A292E9}"/>
              </a:ext>
            </a:extLst>
          </p:cNvPr>
          <p:cNvSpPr>
            <a:spLocks noGrp="1"/>
          </p:cNvSpPr>
          <p:nvPr>
            <p:ph type="title"/>
          </p:nvPr>
        </p:nvSpPr>
        <p:spPr>
          <a:xfrm>
            <a:off x="838200" y="2766218"/>
            <a:ext cx="10515600" cy="1325563"/>
          </a:xfrm>
        </p:spPr>
        <p:txBody>
          <a:bodyPr/>
          <a:lstStyle/>
          <a:p>
            <a:r>
              <a:rPr lang="en-US" dirty="0"/>
              <a:t>Ray tracing</a:t>
            </a:r>
          </a:p>
        </p:txBody>
      </p:sp>
    </p:spTree>
    <p:extLst>
      <p:ext uri="{BB962C8B-B14F-4D97-AF65-F5344CB8AC3E}">
        <p14:creationId xmlns:p14="http://schemas.microsoft.com/office/powerpoint/2010/main" val="12196470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CA8000-8FDE-4EBD-BABE-E5160C5DF2CA}"/>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93FF5F9-8255-44B5-90E5-6E59C6BEC080}"/>
              </a:ext>
            </a:extLst>
          </p:cNvPr>
          <p:cNvSpPr/>
          <p:nvPr/>
        </p:nvSpPr>
        <p:spPr>
          <a:xfrm>
            <a:off x="10115550" y="447675"/>
            <a:ext cx="2057400" cy="990600"/>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0B4A53-D2E9-45FF-B58C-24D48340A52A}"/>
              </a:ext>
            </a:extLst>
          </p:cNvPr>
          <p:cNvSpPr txBox="1"/>
          <p:nvPr/>
        </p:nvSpPr>
        <p:spPr>
          <a:xfrm>
            <a:off x="9163051" y="1009650"/>
            <a:ext cx="1019174" cy="338554"/>
          </a:xfrm>
          <a:prstGeom prst="rect">
            <a:avLst/>
          </a:prstGeom>
          <a:noFill/>
        </p:spPr>
        <p:txBody>
          <a:bodyPr wrap="square" rtlCol="0">
            <a:spAutoFit/>
          </a:bodyPr>
          <a:lstStyle/>
          <a:p>
            <a:r>
              <a:rPr lang="en-US" sz="1600" dirty="0">
                <a:solidFill>
                  <a:srgbClr val="FFC693"/>
                </a:solidFill>
                <a:latin typeface="Droid Sans" panose="020B0606030804020204" pitchFamily="34" charset="0"/>
                <a:ea typeface="Droid Sans" panose="020B0606030804020204" pitchFamily="34" charset="0"/>
                <a:cs typeface="Droid Sans" panose="020B0606030804020204" pitchFamily="34" charset="0"/>
              </a:rPr>
              <a:t>Outliner</a:t>
            </a:r>
          </a:p>
        </p:txBody>
      </p:sp>
      <p:sp>
        <p:nvSpPr>
          <p:cNvPr id="9" name="Rectangle 8">
            <a:extLst>
              <a:ext uri="{FF2B5EF4-FFF2-40B4-BE49-F238E27FC236}">
                <a16:creationId xmlns:a16="http://schemas.microsoft.com/office/drawing/2014/main" id="{ED5F5760-8B18-430B-828F-67BAAF12771B}"/>
              </a:ext>
            </a:extLst>
          </p:cNvPr>
          <p:cNvSpPr/>
          <p:nvPr/>
        </p:nvSpPr>
        <p:spPr>
          <a:xfrm>
            <a:off x="10029824" y="1638300"/>
            <a:ext cx="2143125" cy="5105400"/>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95F49CB-7A00-46CB-94C8-F642796B65C2}"/>
              </a:ext>
            </a:extLst>
          </p:cNvPr>
          <p:cNvSpPr txBox="1"/>
          <p:nvPr/>
        </p:nvSpPr>
        <p:spPr>
          <a:xfrm>
            <a:off x="8296276" y="4191000"/>
            <a:ext cx="1733550" cy="338554"/>
          </a:xfrm>
          <a:prstGeom prst="rect">
            <a:avLst/>
          </a:prstGeom>
          <a:noFill/>
        </p:spPr>
        <p:txBody>
          <a:bodyPr wrap="square" rtlCol="0">
            <a:spAutoFit/>
          </a:bodyPr>
          <a:lstStyle/>
          <a:p>
            <a:r>
              <a:rPr lang="en-US" sz="1600" dirty="0">
                <a:solidFill>
                  <a:srgbClr val="FFC693"/>
                </a:solidFill>
                <a:latin typeface="Droid Sans" panose="020B0606030804020204" pitchFamily="34" charset="0"/>
                <a:ea typeface="Droid Sans" panose="020B0606030804020204" pitchFamily="34" charset="0"/>
                <a:cs typeface="Droid Sans" panose="020B0606030804020204" pitchFamily="34" charset="0"/>
              </a:rPr>
              <a:t>Properties Panel</a:t>
            </a:r>
          </a:p>
        </p:txBody>
      </p:sp>
      <p:sp>
        <p:nvSpPr>
          <p:cNvPr id="23" name="Rectangle 22">
            <a:extLst>
              <a:ext uri="{FF2B5EF4-FFF2-40B4-BE49-F238E27FC236}">
                <a16:creationId xmlns:a16="http://schemas.microsoft.com/office/drawing/2014/main" id="{D8E89352-7B49-43C4-8A4F-22A4C54B46AB}"/>
              </a:ext>
            </a:extLst>
          </p:cNvPr>
          <p:cNvSpPr/>
          <p:nvPr/>
        </p:nvSpPr>
        <p:spPr>
          <a:xfrm>
            <a:off x="28575" y="495300"/>
            <a:ext cx="295276" cy="4619625"/>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9311FF15-C092-4033-9AFC-3CFB98480923}"/>
              </a:ext>
            </a:extLst>
          </p:cNvPr>
          <p:cNvSpPr txBox="1"/>
          <p:nvPr/>
        </p:nvSpPr>
        <p:spPr>
          <a:xfrm>
            <a:off x="352426" y="2066925"/>
            <a:ext cx="1733550" cy="338554"/>
          </a:xfrm>
          <a:prstGeom prst="rect">
            <a:avLst/>
          </a:prstGeom>
          <a:noFill/>
        </p:spPr>
        <p:txBody>
          <a:bodyPr wrap="square" rtlCol="0">
            <a:spAutoFit/>
          </a:bodyPr>
          <a:lstStyle/>
          <a:p>
            <a:r>
              <a:rPr lang="en-US" sz="1600" dirty="0">
                <a:solidFill>
                  <a:srgbClr val="FFC693"/>
                </a:solidFill>
                <a:latin typeface="Droid Sans" panose="020B0606030804020204" pitchFamily="34" charset="0"/>
                <a:ea typeface="Droid Sans" panose="020B0606030804020204" pitchFamily="34" charset="0"/>
                <a:cs typeface="Droid Sans" panose="020B0606030804020204" pitchFamily="34" charset="0"/>
              </a:rPr>
              <a:t>Tools</a:t>
            </a:r>
          </a:p>
        </p:txBody>
      </p:sp>
      <p:sp>
        <p:nvSpPr>
          <p:cNvPr id="11" name="Rectangle 10">
            <a:extLst>
              <a:ext uri="{FF2B5EF4-FFF2-40B4-BE49-F238E27FC236}">
                <a16:creationId xmlns:a16="http://schemas.microsoft.com/office/drawing/2014/main" id="{579FCEE9-CCF2-4BFD-833C-FFDDC05E4698}"/>
              </a:ext>
            </a:extLst>
          </p:cNvPr>
          <p:cNvSpPr/>
          <p:nvPr/>
        </p:nvSpPr>
        <p:spPr>
          <a:xfrm>
            <a:off x="19049" y="6721475"/>
            <a:ext cx="3638551" cy="158750"/>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4FF34A3-A77E-4F94-BA10-838C75CF0FC0}"/>
              </a:ext>
            </a:extLst>
          </p:cNvPr>
          <p:cNvSpPr txBox="1"/>
          <p:nvPr/>
        </p:nvSpPr>
        <p:spPr>
          <a:xfrm>
            <a:off x="971549" y="6361282"/>
            <a:ext cx="1733550" cy="338554"/>
          </a:xfrm>
          <a:prstGeom prst="rect">
            <a:avLst/>
          </a:prstGeom>
          <a:noFill/>
        </p:spPr>
        <p:txBody>
          <a:bodyPr wrap="square" rtlCol="0">
            <a:spAutoFit/>
          </a:bodyPr>
          <a:lstStyle/>
          <a:p>
            <a:r>
              <a:rPr lang="en-US" sz="1600" dirty="0">
                <a:solidFill>
                  <a:srgbClr val="FFC693"/>
                </a:solidFill>
                <a:latin typeface="Droid Sans" panose="020B0606030804020204" pitchFamily="34" charset="0"/>
                <a:ea typeface="Droid Sans" panose="020B0606030804020204" pitchFamily="34" charset="0"/>
                <a:cs typeface="Droid Sans" panose="020B0606030804020204" pitchFamily="34" charset="0"/>
              </a:rPr>
              <a:t>Control hints</a:t>
            </a:r>
          </a:p>
        </p:txBody>
      </p:sp>
    </p:spTree>
    <p:extLst>
      <p:ext uri="{BB962C8B-B14F-4D97-AF65-F5344CB8AC3E}">
        <p14:creationId xmlns:p14="http://schemas.microsoft.com/office/powerpoint/2010/main" val="409909077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
                                        <p:tgtEl>
                                          <p:spTgt spid="9"/>
                                        </p:tgtEl>
                                      </p:cBhvr>
                                    </p:animEffect>
                                  </p:childTnLst>
                                </p:cTn>
                              </p:par>
                              <p:par>
                                <p:cTn id="16" presetID="10" presetClass="exit" presetSubtype="0" fill="hold" grpId="1" nodeType="withEffect">
                                  <p:stCondLst>
                                    <p:cond delay="0"/>
                                  </p:stCondLst>
                                  <p:childTnLst>
                                    <p:animEffect transition="out" filter="fade">
                                      <p:cBhvr>
                                        <p:cTn id="17" dur="200"/>
                                        <p:tgtEl>
                                          <p:spTgt spid="7"/>
                                        </p:tgtEl>
                                      </p:cBhvr>
                                    </p:animEffect>
                                    <p:set>
                                      <p:cBhvr>
                                        <p:cTn id="18" dur="1" fill="hold">
                                          <p:stCondLst>
                                            <p:cond delay="1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200"/>
                                        <p:tgtEl>
                                          <p:spTgt spid="8"/>
                                        </p:tgtEl>
                                      </p:cBhvr>
                                    </p:animEffect>
                                    <p:set>
                                      <p:cBhvr>
                                        <p:cTn id="21" dur="1" fill="hold">
                                          <p:stCondLst>
                                            <p:cond delay="199"/>
                                          </p:stCondLst>
                                        </p:cTn>
                                        <p:tgtEl>
                                          <p:spTgt spid="8"/>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
                                        <p:tgtEl>
                                          <p:spTgt spid="23"/>
                                        </p:tgtEl>
                                      </p:cBhvr>
                                    </p:animEffect>
                                  </p:childTnLst>
                                </p:cTn>
                              </p:par>
                              <p:par>
                                <p:cTn id="30" presetID="10" presetClass="exit" presetSubtype="0" fill="hold" grpId="1" nodeType="withEffect">
                                  <p:stCondLst>
                                    <p:cond delay="0"/>
                                  </p:stCondLst>
                                  <p:childTnLst>
                                    <p:animEffect transition="out" filter="fade">
                                      <p:cBhvr>
                                        <p:cTn id="31" dur="200"/>
                                        <p:tgtEl>
                                          <p:spTgt spid="9"/>
                                        </p:tgtEl>
                                      </p:cBhvr>
                                    </p:animEffect>
                                    <p:set>
                                      <p:cBhvr>
                                        <p:cTn id="32" dur="1" fill="hold">
                                          <p:stCondLst>
                                            <p:cond delay="199"/>
                                          </p:stCondLst>
                                        </p:cTn>
                                        <p:tgtEl>
                                          <p:spTgt spid="9"/>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00"/>
                                        <p:tgtEl>
                                          <p:spTgt spid="25"/>
                                        </p:tgtEl>
                                      </p:cBhvr>
                                    </p:animEffect>
                                  </p:childTnLst>
                                </p:cTn>
                              </p:par>
                              <p:par>
                                <p:cTn id="36" presetID="10" presetClass="exit" presetSubtype="0" fill="hold" grpId="1" nodeType="withEffect">
                                  <p:stCondLst>
                                    <p:cond delay="0"/>
                                  </p:stCondLst>
                                  <p:childTnLst>
                                    <p:animEffect transition="out" filter="fade">
                                      <p:cBhvr>
                                        <p:cTn id="37" dur="200"/>
                                        <p:tgtEl>
                                          <p:spTgt spid="10"/>
                                        </p:tgtEl>
                                      </p:cBhvr>
                                    </p:animEffect>
                                    <p:set>
                                      <p:cBhvr>
                                        <p:cTn id="38" dur="1" fill="hold">
                                          <p:stCondLst>
                                            <p:cond delay="1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
                                        <p:tgtEl>
                                          <p:spTgt spid="12"/>
                                        </p:tgtEl>
                                      </p:cBhvr>
                                    </p:animEffect>
                                  </p:childTnLst>
                                </p:cTn>
                              </p:par>
                              <p:par>
                                <p:cTn id="47" presetID="10" presetClass="exit" presetSubtype="0" fill="hold" grpId="1" nodeType="withEffect">
                                  <p:stCondLst>
                                    <p:cond delay="0"/>
                                  </p:stCondLst>
                                  <p:childTnLst>
                                    <p:animEffect transition="out" filter="fade">
                                      <p:cBhvr>
                                        <p:cTn id="48" dur="200"/>
                                        <p:tgtEl>
                                          <p:spTgt spid="25"/>
                                        </p:tgtEl>
                                      </p:cBhvr>
                                    </p:animEffect>
                                    <p:set>
                                      <p:cBhvr>
                                        <p:cTn id="49" dur="1" fill="hold">
                                          <p:stCondLst>
                                            <p:cond delay="199"/>
                                          </p:stCondLst>
                                        </p:cTn>
                                        <p:tgtEl>
                                          <p:spTgt spid="2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200"/>
                                        <p:tgtEl>
                                          <p:spTgt spid="23"/>
                                        </p:tgtEl>
                                      </p:cBhvr>
                                    </p:animEffect>
                                    <p:set>
                                      <p:cBhvr>
                                        <p:cTn id="52" dur="1" fill="hold">
                                          <p:stCondLst>
                                            <p:cond delay="1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animBg="1"/>
      <p:bldP spid="9" grpId="1" animBg="1"/>
      <p:bldP spid="10" grpId="0"/>
      <p:bldP spid="10" grpId="1"/>
      <p:bldP spid="23" grpId="0" animBg="1"/>
      <p:bldP spid="23" grpId="1" animBg="1"/>
      <p:bldP spid="25" grpId="0"/>
      <p:bldP spid="25" grpId="1"/>
      <p:bldP spid="11"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FBC4-A610-4C4F-9F55-FF9FFE669A62}"/>
              </a:ext>
            </a:extLst>
          </p:cNvPr>
          <p:cNvSpPr>
            <a:spLocks noGrp="1"/>
          </p:cNvSpPr>
          <p:nvPr>
            <p:ph type="title"/>
          </p:nvPr>
        </p:nvSpPr>
        <p:spPr/>
        <p:txBody>
          <a:bodyPr/>
          <a:lstStyle/>
          <a:p>
            <a:r>
              <a:rPr lang="en-US" dirty="0"/>
              <a:t>Light in real life</a:t>
            </a:r>
          </a:p>
        </p:txBody>
      </p:sp>
      <p:pic>
        <p:nvPicPr>
          <p:cNvPr id="4" name="Graphic 3" descr="Sun">
            <a:extLst>
              <a:ext uri="{FF2B5EF4-FFF2-40B4-BE49-F238E27FC236}">
                <a16:creationId xmlns:a16="http://schemas.microsoft.com/office/drawing/2014/main" id="{1C1D1A93-0E03-4E05-84EB-2A67581931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6189" y="1141246"/>
            <a:ext cx="914400" cy="914400"/>
          </a:xfrm>
          <a:prstGeom prst="rect">
            <a:avLst/>
          </a:prstGeom>
        </p:spPr>
      </p:pic>
      <p:pic>
        <p:nvPicPr>
          <p:cNvPr id="6" name="Graphic 5" descr="Deciduous tree">
            <a:extLst>
              <a:ext uri="{FF2B5EF4-FFF2-40B4-BE49-F238E27FC236}">
                <a16:creationId xmlns:a16="http://schemas.microsoft.com/office/drawing/2014/main" id="{FBD4547A-50F5-4EAE-8AF4-F04448549E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6945" y="4015529"/>
            <a:ext cx="2438317" cy="2438317"/>
          </a:xfrm>
          <a:prstGeom prst="rect">
            <a:avLst/>
          </a:prstGeom>
        </p:spPr>
      </p:pic>
      <p:cxnSp>
        <p:nvCxnSpPr>
          <p:cNvPr id="8" name="Straight Connector 7">
            <a:extLst>
              <a:ext uri="{FF2B5EF4-FFF2-40B4-BE49-F238E27FC236}">
                <a16:creationId xmlns:a16="http://schemas.microsoft.com/office/drawing/2014/main" id="{C10684E3-413E-45FF-B713-92C837823BA2}"/>
              </a:ext>
            </a:extLst>
          </p:cNvPr>
          <p:cNvCxnSpPr>
            <a:cxnSpLocks/>
          </p:cNvCxnSpPr>
          <p:nvPr/>
        </p:nvCxnSpPr>
        <p:spPr>
          <a:xfrm>
            <a:off x="697832" y="6328611"/>
            <a:ext cx="107883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descr="Man">
            <a:extLst>
              <a:ext uri="{FF2B5EF4-FFF2-40B4-BE49-F238E27FC236}">
                <a16:creationId xmlns:a16="http://schemas.microsoft.com/office/drawing/2014/main" id="{92B1358B-D250-4F43-8664-ADE5680FCE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53600" y="5414211"/>
            <a:ext cx="914400" cy="914400"/>
          </a:xfrm>
          <a:prstGeom prst="rect">
            <a:avLst/>
          </a:prstGeom>
        </p:spPr>
      </p:pic>
      <p:cxnSp>
        <p:nvCxnSpPr>
          <p:cNvPr id="14" name="Straight Connector 13">
            <a:extLst>
              <a:ext uri="{FF2B5EF4-FFF2-40B4-BE49-F238E27FC236}">
                <a16:creationId xmlns:a16="http://schemas.microsoft.com/office/drawing/2014/main" id="{6B1FDC5D-A0CF-4149-AA96-9B2797151D5D}"/>
              </a:ext>
            </a:extLst>
          </p:cNvPr>
          <p:cNvCxnSpPr>
            <a:cxnSpLocks/>
          </p:cNvCxnSpPr>
          <p:nvPr/>
        </p:nvCxnSpPr>
        <p:spPr>
          <a:xfrm flipH="1">
            <a:off x="5454317" y="1756611"/>
            <a:ext cx="3649578" cy="304574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82FE1B-515A-4C91-9DB5-F642152D94AF}"/>
              </a:ext>
            </a:extLst>
          </p:cNvPr>
          <p:cNvCxnSpPr>
            <a:cxnSpLocks/>
          </p:cNvCxnSpPr>
          <p:nvPr/>
        </p:nvCxnSpPr>
        <p:spPr>
          <a:xfrm flipH="1" flipV="1">
            <a:off x="5454316" y="4820654"/>
            <a:ext cx="4628147" cy="67376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BBD38D-E8B5-40FA-BEFD-F8518DB19FDF}"/>
              </a:ext>
            </a:extLst>
          </p:cNvPr>
          <p:cNvCxnSpPr>
            <a:cxnSpLocks/>
          </p:cNvCxnSpPr>
          <p:nvPr/>
        </p:nvCxnSpPr>
        <p:spPr>
          <a:xfrm flipH="1">
            <a:off x="5743074" y="1917032"/>
            <a:ext cx="3335516" cy="3088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61E15DB-3896-46F8-9087-059CD392787A}"/>
              </a:ext>
            </a:extLst>
          </p:cNvPr>
          <p:cNvCxnSpPr>
            <a:cxnSpLocks/>
          </p:cNvCxnSpPr>
          <p:nvPr/>
        </p:nvCxnSpPr>
        <p:spPr>
          <a:xfrm flipH="1" flipV="1">
            <a:off x="5702968" y="5023436"/>
            <a:ext cx="3288632" cy="130517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6EF7130-5FEA-47B1-9542-0309E60A97E2}"/>
              </a:ext>
            </a:extLst>
          </p:cNvPr>
          <p:cNvCxnSpPr>
            <a:cxnSpLocks/>
          </p:cNvCxnSpPr>
          <p:nvPr/>
        </p:nvCxnSpPr>
        <p:spPr>
          <a:xfrm flipH="1">
            <a:off x="5269833" y="1692442"/>
            <a:ext cx="3753851" cy="277528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E7A0F6-68BE-4593-B36A-FAB3F82A93C2}"/>
              </a:ext>
            </a:extLst>
          </p:cNvPr>
          <p:cNvCxnSpPr>
            <a:cxnSpLocks/>
          </p:cNvCxnSpPr>
          <p:nvPr/>
        </p:nvCxnSpPr>
        <p:spPr>
          <a:xfrm flipH="1" flipV="1">
            <a:off x="5269832" y="4467726"/>
            <a:ext cx="4692315" cy="173565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209589-F997-46E5-A82A-1A451485A933}"/>
              </a:ext>
            </a:extLst>
          </p:cNvPr>
          <p:cNvCxnSpPr>
            <a:cxnSpLocks/>
          </p:cNvCxnSpPr>
          <p:nvPr/>
        </p:nvCxnSpPr>
        <p:spPr>
          <a:xfrm flipV="1">
            <a:off x="8926189" y="3901788"/>
            <a:ext cx="2744442" cy="242682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53566D6-C154-4BC0-9265-CD15466833A3}"/>
              </a:ext>
            </a:extLst>
          </p:cNvPr>
          <p:cNvCxnSpPr>
            <a:cxnSpLocks/>
          </p:cNvCxnSpPr>
          <p:nvPr/>
        </p:nvCxnSpPr>
        <p:spPr>
          <a:xfrm flipH="1">
            <a:off x="5006380" y="1636295"/>
            <a:ext cx="3977199" cy="266220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A97B00-3A29-47E1-ADB0-371CFDD6E948}"/>
              </a:ext>
            </a:extLst>
          </p:cNvPr>
          <p:cNvCxnSpPr>
            <a:cxnSpLocks/>
            <a:stCxn id="2" idx="1"/>
          </p:cNvCxnSpPr>
          <p:nvPr/>
        </p:nvCxnSpPr>
        <p:spPr>
          <a:xfrm>
            <a:off x="838200" y="799307"/>
            <a:ext cx="4168180" cy="34991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723413-6DA5-4913-A94F-F6805CABDDB6}"/>
              </a:ext>
            </a:extLst>
          </p:cNvPr>
          <p:cNvCxnSpPr>
            <a:cxnSpLocks/>
          </p:cNvCxnSpPr>
          <p:nvPr/>
        </p:nvCxnSpPr>
        <p:spPr>
          <a:xfrm flipH="1">
            <a:off x="5037222" y="1884947"/>
            <a:ext cx="4146883" cy="442892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D02C22-E726-4E4B-9DBA-573F5487AF82}"/>
              </a:ext>
            </a:extLst>
          </p:cNvPr>
          <p:cNvCxnSpPr>
            <a:cxnSpLocks/>
          </p:cNvCxnSpPr>
          <p:nvPr/>
        </p:nvCxnSpPr>
        <p:spPr>
          <a:xfrm>
            <a:off x="4680284" y="6044766"/>
            <a:ext cx="356936" cy="26910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8E7D0F4-39F3-47CA-8CA5-005EE9FC0B03}"/>
              </a:ext>
            </a:extLst>
          </p:cNvPr>
          <p:cNvCxnSpPr>
            <a:cxnSpLocks/>
          </p:cNvCxnSpPr>
          <p:nvPr/>
        </p:nvCxnSpPr>
        <p:spPr>
          <a:xfrm flipV="1">
            <a:off x="4664865" y="5582653"/>
            <a:ext cx="439150" cy="46031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E3BCCC-4984-49E7-AAAA-3CA0798788CB}"/>
              </a:ext>
            </a:extLst>
          </p:cNvPr>
          <p:cNvCxnSpPr>
            <a:cxnSpLocks/>
          </p:cNvCxnSpPr>
          <p:nvPr/>
        </p:nvCxnSpPr>
        <p:spPr>
          <a:xfrm flipH="1" flipV="1">
            <a:off x="5102393" y="5641257"/>
            <a:ext cx="2176713" cy="67098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3F0C86-A0E8-410D-BD9C-92A414E82BF3}"/>
              </a:ext>
            </a:extLst>
          </p:cNvPr>
          <p:cNvCxnSpPr>
            <a:cxnSpLocks/>
          </p:cNvCxnSpPr>
          <p:nvPr/>
        </p:nvCxnSpPr>
        <p:spPr>
          <a:xfrm flipV="1">
            <a:off x="7309947" y="4342492"/>
            <a:ext cx="4391525" cy="196975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8199A89-43DE-4FA1-A08A-1A23EB568D0C}"/>
              </a:ext>
            </a:extLst>
          </p:cNvPr>
          <p:cNvCxnSpPr>
            <a:cxnSpLocks/>
          </p:cNvCxnSpPr>
          <p:nvPr/>
        </p:nvCxnSpPr>
        <p:spPr>
          <a:xfrm flipH="1">
            <a:off x="5606715" y="1836821"/>
            <a:ext cx="3665622" cy="447542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3992AD-A942-43C4-B807-E493EDE478E9}"/>
              </a:ext>
            </a:extLst>
          </p:cNvPr>
          <p:cNvCxnSpPr>
            <a:cxnSpLocks/>
          </p:cNvCxnSpPr>
          <p:nvPr/>
        </p:nvCxnSpPr>
        <p:spPr>
          <a:xfrm>
            <a:off x="5133473" y="5622757"/>
            <a:ext cx="442401" cy="68948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D4BDA40-FC7A-430B-A660-53CAB132A55C}"/>
              </a:ext>
            </a:extLst>
          </p:cNvPr>
          <p:cNvCxnSpPr>
            <a:cxnSpLocks/>
          </p:cNvCxnSpPr>
          <p:nvPr/>
        </p:nvCxnSpPr>
        <p:spPr>
          <a:xfrm flipV="1">
            <a:off x="5148271" y="5528719"/>
            <a:ext cx="4979693" cy="539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044ED6C-28EF-4DA5-8994-04AB232557EC}"/>
              </a:ext>
            </a:extLst>
          </p:cNvPr>
          <p:cNvCxnSpPr>
            <a:cxnSpLocks/>
            <a:stCxn id="4" idx="1"/>
          </p:cNvCxnSpPr>
          <p:nvPr/>
        </p:nvCxnSpPr>
        <p:spPr>
          <a:xfrm flipH="1">
            <a:off x="4149370" y="1598446"/>
            <a:ext cx="4776819" cy="274644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2C730EC-6EB5-4267-8680-0DA4B257021D}"/>
              </a:ext>
            </a:extLst>
          </p:cNvPr>
          <p:cNvCxnSpPr>
            <a:cxnSpLocks/>
          </p:cNvCxnSpPr>
          <p:nvPr/>
        </p:nvCxnSpPr>
        <p:spPr>
          <a:xfrm>
            <a:off x="1577121" y="11291"/>
            <a:ext cx="2548046" cy="4331201"/>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68F3F7A-5EA8-4B0E-BDCD-B72DF79543F7}"/>
              </a:ext>
            </a:extLst>
          </p:cNvPr>
          <p:cNvSpPr txBox="1"/>
          <p:nvPr/>
        </p:nvSpPr>
        <p:spPr>
          <a:xfrm>
            <a:off x="3682246" y="1147524"/>
            <a:ext cx="4384589"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Starts at the light source</a:t>
            </a:r>
          </a:p>
          <a:p>
            <a:pPr marL="285750" indent="-285750">
              <a:buFont typeface="Arial" panose="020B0604020202020204" pitchFamily="34" charset="0"/>
              <a:buChar char="•"/>
            </a:pP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Goes all over the place</a:t>
            </a:r>
          </a:p>
          <a:p>
            <a:pPr marL="285750" indent="-285750">
              <a:buFont typeface="Arial" panose="020B0604020202020204" pitchFamily="34" charset="0"/>
              <a:buChar char="•"/>
            </a:pP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Only a little bit of it ends up in your eyes</a:t>
            </a:r>
          </a:p>
          <a:p>
            <a:pPr marL="285750" indent="-285750">
              <a:buFont typeface="Arial" panose="020B0604020202020204" pitchFamily="34" charset="0"/>
              <a:buChar char="•"/>
            </a:pP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Very computationally inefficient</a:t>
            </a:r>
          </a:p>
        </p:txBody>
      </p:sp>
    </p:spTree>
    <p:extLst>
      <p:ext uri="{BB962C8B-B14F-4D97-AF65-F5344CB8AC3E}">
        <p14:creationId xmlns:p14="http://schemas.microsoft.com/office/powerpoint/2010/main" val="415767840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0F40-431B-4F1C-BBC5-63EF015516BC}"/>
              </a:ext>
            </a:extLst>
          </p:cNvPr>
          <p:cNvSpPr>
            <a:spLocks noGrp="1"/>
          </p:cNvSpPr>
          <p:nvPr>
            <p:ph type="title"/>
          </p:nvPr>
        </p:nvSpPr>
        <p:spPr/>
        <p:txBody>
          <a:bodyPr/>
          <a:lstStyle/>
          <a:p>
            <a:r>
              <a:rPr lang="en-US" dirty="0"/>
              <a:t>Light in Blender</a:t>
            </a:r>
          </a:p>
        </p:txBody>
      </p:sp>
      <p:pic>
        <p:nvPicPr>
          <p:cNvPr id="3" name="Graphic 2" descr="Sun">
            <a:extLst>
              <a:ext uri="{FF2B5EF4-FFF2-40B4-BE49-F238E27FC236}">
                <a16:creationId xmlns:a16="http://schemas.microsoft.com/office/drawing/2014/main" id="{3EF1B790-43AB-4CE2-A7E9-530E5BE774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6189" y="1141246"/>
            <a:ext cx="914400" cy="914400"/>
          </a:xfrm>
          <a:prstGeom prst="rect">
            <a:avLst/>
          </a:prstGeom>
        </p:spPr>
      </p:pic>
      <p:pic>
        <p:nvPicPr>
          <p:cNvPr id="4" name="Graphic 3" descr="Deciduous tree">
            <a:extLst>
              <a:ext uri="{FF2B5EF4-FFF2-40B4-BE49-F238E27FC236}">
                <a16:creationId xmlns:a16="http://schemas.microsoft.com/office/drawing/2014/main" id="{8C9A3F0F-E6E5-48A4-98AD-4240FF1F85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6945" y="4015529"/>
            <a:ext cx="2438317" cy="2438317"/>
          </a:xfrm>
          <a:prstGeom prst="rect">
            <a:avLst/>
          </a:prstGeom>
        </p:spPr>
      </p:pic>
      <p:cxnSp>
        <p:nvCxnSpPr>
          <p:cNvPr id="5" name="Straight Connector 4">
            <a:extLst>
              <a:ext uri="{FF2B5EF4-FFF2-40B4-BE49-F238E27FC236}">
                <a16:creationId xmlns:a16="http://schemas.microsoft.com/office/drawing/2014/main" id="{2A831453-8CF4-45D5-82B8-2C463EDFB70F}"/>
              </a:ext>
            </a:extLst>
          </p:cNvPr>
          <p:cNvCxnSpPr>
            <a:cxnSpLocks/>
          </p:cNvCxnSpPr>
          <p:nvPr/>
        </p:nvCxnSpPr>
        <p:spPr>
          <a:xfrm>
            <a:off x="697832" y="6328611"/>
            <a:ext cx="1078831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Isosceles Triangle 6">
            <a:extLst>
              <a:ext uri="{FF2B5EF4-FFF2-40B4-BE49-F238E27FC236}">
                <a16:creationId xmlns:a16="http://schemas.microsoft.com/office/drawing/2014/main" id="{35BED4BA-AA1F-4D7E-85EA-BC2892ACB474}"/>
              </a:ext>
            </a:extLst>
          </p:cNvPr>
          <p:cNvSpPr/>
          <p:nvPr/>
        </p:nvSpPr>
        <p:spPr>
          <a:xfrm rot="5400000">
            <a:off x="10083391" y="5383056"/>
            <a:ext cx="277637" cy="42635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CDCB642-7056-431A-8E5D-3922265DBDF7}"/>
              </a:ext>
            </a:extLst>
          </p:cNvPr>
          <p:cNvCxnSpPr>
            <a:cxnSpLocks/>
          </p:cNvCxnSpPr>
          <p:nvPr/>
        </p:nvCxnSpPr>
        <p:spPr>
          <a:xfrm flipH="1" flipV="1">
            <a:off x="5181600" y="5518352"/>
            <a:ext cx="4963790" cy="7542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26F7F-C355-417A-801F-D882CBD2EEB7}"/>
              </a:ext>
            </a:extLst>
          </p:cNvPr>
          <p:cNvCxnSpPr>
            <a:cxnSpLocks/>
          </p:cNvCxnSpPr>
          <p:nvPr/>
        </p:nvCxnSpPr>
        <p:spPr>
          <a:xfrm flipH="1">
            <a:off x="4922032" y="5581106"/>
            <a:ext cx="5083111" cy="12710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3696D1-E1FA-4258-B4C8-B3113EE4CB3D}"/>
              </a:ext>
            </a:extLst>
          </p:cNvPr>
          <p:cNvCxnSpPr>
            <a:cxnSpLocks/>
            <a:stCxn id="7" idx="3"/>
          </p:cNvCxnSpPr>
          <p:nvPr/>
        </p:nvCxnSpPr>
        <p:spPr>
          <a:xfrm flipH="1" flipV="1">
            <a:off x="5630778" y="5084981"/>
            <a:ext cx="4378253" cy="51125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3BE981-EE91-49E0-B8E1-122EFCD09796}"/>
              </a:ext>
            </a:extLst>
          </p:cNvPr>
          <p:cNvCxnSpPr>
            <a:cxnSpLocks/>
          </p:cNvCxnSpPr>
          <p:nvPr/>
        </p:nvCxnSpPr>
        <p:spPr>
          <a:xfrm flipH="1" flipV="1">
            <a:off x="5274462" y="4598108"/>
            <a:ext cx="4822802" cy="97374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FB25B9F-D40F-4CD1-A22B-1EA2B036C908}"/>
              </a:ext>
            </a:extLst>
          </p:cNvPr>
          <p:cNvCxnSpPr>
            <a:cxnSpLocks/>
          </p:cNvCxnSpPr>
          <p:nvPr/>
        </p:nvCxnSpPr>
        <p:spPr>
          <a:xfrm flipH="1" flipV="1">
            <a:off x="5167418" y="5499547"/>
            <a:ext cx="335023" cy="82906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C063E91-129B-422B-A12E-5EFC16EFA3D7}"/>
              </a:ext>
            </a:extLst>
          </p:cNvPr>
          <p:cNvCxnSpPr>
            <a:cxnSpLocks/>
          </p:cNvCxnSpPr>
          <p:nvPr/>
        </p:nvCxnSpPr>
        <p:spPr>
          <a:xfrm flipV="1">
            <a:off x="5510214" y="1780674"/>
            <a:ext cx="3746081" cy="45283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23DA51-6D37-4991-8786-FBB51E3B4B6B}"/>
              </a:ext>
            </a:extLst>
          </p:cNvPr>
          <p:cNvCxnSpPr>
            <a:cxnSpLocks/>
          </p:cNvCxnSpPr>
          <p:nvPr/>
        </p:nvCxnSpPr>
        <p:spPr>
          <a:xfrm flipH="1" flipV="1">
            <a:off x="4935802" y="5732418"/>
            <a:ext cx="223843" cy="57656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7C4E07E-FF5F-4337-9E42-2D62A28A9E26}"/>
              </a:ext>
            </a:extLst>
          </p:cNvPr>
          <p:cNvCxnSpPr>
            <a:cxnSpLocks/>
          </p:cNvCxnSpPr>
          <p:nvPr/>
        </p:nvCxnSpPr>
        <p:spPr>
          <a:xfrm flipV="1">
            <a:off x="5173827" y="1598446"/>
            <a:ext cx="3883158" cy="471053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B325189-3039-412C-95C7-FDEA2575839B}"/>
              </a:ext>
            </a:extLst>
          </p:cNvPr>
          <p:cNvCxnSpPr>
            <a:cxnSpLocks/>
          </p:cNvCxnSpPr>
          <p:nvPr/>
        </p:nvCxnSpPr>
        <p:spPr>
          <a:xfrm flipH="1">
            <a:off x="5285292" y="1681960"/>
            <a:ext cx="3864555" cy="291614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A936E00-948E-40D5-9E4D-BC614BA0708A}"/>
              </a:ext>
            </a:extLst>
          </p:cNvPr>
          <p:cNvCxnSpPr>
            <a:cxnSpLocks/>
          </p:cNvCxnSpPr>
          <p:nvPr/>
        </p:nvCxnSpPr>
        <p:spPr>
          <a:xfrm flipH="1">
            <a:off x="5690316" y="1948961"/>
            <a:ext cx="3657756" cy="310762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6F4CFD6-1DE0-44E9-8B35-CCA643DD7813}"/>
              </a:ext>
            </a:extLst>
          </p:cNvPr>
          <p:cNvSpPr txBox="1"/>
          <p:nvPr/>
        </p:nvSpPr>
        <p:spPr>
          <a:xfrm>
            <a:off x="3089111" y="1204928"/>
            <a:ext cx="545230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Starts at the camera, so no unseen rays are computed </a:t>
            </a:r>
          </a:p>
          <a:p>
            <a:pPr marL="285750" indent="-285750">
              <a:buFont typeface="Arial" panose="020B0604020202020204" pitchFamily="34" charset="0"/>
              <a:buChar char="•"/>
            </a:pP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Directed toward light sources</a:t>
            </a:r>
          </a:p>
          <a:p>
            <a:pPr marL="285750" indent="-285750">
              <a:buFont typeface="Arial" panose="020B0604020202020204" pitchFamily="34" charset="0"/>
              <a:buChar char="•"/>
            </a:pP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Looks exactly the same as real life</a:t>
            </a:r>
          </a:p>
          <a:p>
            <a:pPr marL="285750" indent="-285750">
              <a:buFont typeface="Arial" panose="020B0604020202020204" pitchFamily="34" charset="0"/>
              <a:buChar char="•"/>
            </a:pP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Very efficient</a:t>
            </a:r>
          </a:p>
        </p:txBody>
      </p:sp>
    </p:spTree>
    <p:extLst>
      <p:ext uri="{BB962C8B-B14F-4D97-AF65-F5344CB8AC3E}">
        <p14:creationId xmlns:p14="http://schemas.microsoft.com/office/powerpoint/2010/main" val="299964166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6E55-53F1-4689-8BAD-33A51CFFD51B}"/>
              </a:ext>
            </a:extLst>
          </p:cNvPr>
          <p:cNvSpPr>
            <a:spLocks noGrp="1"/>
          </p:cNvSpPr>
          <p:nvPr>
            <p:ph type="title"/>
          </p:nvPr>
        </p:nvSpPr>
        <p:spPr/>
        <p:txBody>
          <a:bodyPr/>
          <a:lstStyle/>
          <a:p>
            <a:r>
              <a:rPr lang="en-US" dirty="0"/>
              <a:t>Render Engines</a:t>
            </a:r>
          </a:p>
        </p:txBody>
      </p:sp>
      <p:sp>
        <p:nvSpPr>
          <p:cNvPr id="3" name="TextBox 2">
            <a:extLst>
              <a:ext uri="{FF2B5EF4-FFF2-40B4-BE49-F238E27FC236}">
                <a16:creationId xmlns:a16="http://schemas.microsoft.com/office/drawing/2014/main" id="{A8FCA2C2-9CC7-4459-8355-DF855133D7A7}"/>
              </a:ext>
            </a:extLst>
          </p:cNvPr>
          <p:cNvSpPr txBox="1"/>
          <p:nvPr/>
        </p:nvSpPr>
        <p:spPr>
          <a:xfrm>
            <a:off x="1171575" y="1457326"/>
            <a:ext cx="4924425" cy="1477328"/>
          </a:xfrm>
          <a:prstGeom prst="rect">
            <a:avLst/>
          </a:prstGeom>
          <a:noFill/>
        </p:spPr>
        <p:txBody>
          <a:bodyPr wrap="square" rtlCol="0">
            <a:spAutoFit/>
          </a:bodyPr>
          <a:lstStyle/>
          <a:p>
            <a:r>
              <a:rPr lang="en-US" b="1"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Eevee</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(default) is Blender’s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realtime</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engine. It does not use ray tracing. Instead, it uses a process similar to game engines like Unreal or Unity to estimate what a scene should look like. </a:t>
            </a:r>
          </a:p>
        </p:txBody>
      </p:sp>
      <p:sp>
        <p:nvSpPr>
          <p:cNvPr id="4" name="TextBox 3">
            <a:extLst>
              <a:ext uri="{FF2B5EF4-FFF2-40B4-BE49-F238E27FC236}">
                <a16:creationId xmlns:a16="http://schemas.microsoft.com/office/drawing/2014/main" id="{ABDC3B49-7D99-48D9-905B-87B2886630A8}"/>
              </a:ext>
            </a:extLst>
          </p:cNvPr>
          <p:cNvSpPr txBox="1"/>
          <p:nvPr/>
        </p:nvSpPr>
        <p:spPr>
          <a:xfrm>
            <a:off x="6262687" y="1457326"/>
            <a:ext cx="4924425" cy="1477328"/>
          </a:xfrm>
          <a:prstGeom prst="rect">
            <a:avLst/>
          </a:prstGeom>
          <a:noFill/>
        </p:spPr>
        <p:txBody>
          <a:bodyPr wrap="square" rtlCol="0">
            <a:spAutoFit/>
          </a:bodyPr>
          <a:lstStyle/>
          <a:p>
            <a:r>
              <a:rPr lang="en-US"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Cycles</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is Blender’s ray tracing engine. It is too computationally intense to run in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realtime</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but it delivers true-to-life shadows, reflections, and lighting. We will mostly be focusing on Cycles today.</a:t>
            </a:r>
          </a:p>
        </p:txBody>
      </p:sp>
      <p:sp>
        <p:nvSpPr>
          <p:cNvPr id="5" name="TextBox 4">
            <a:extLst>
              <a:ext uri="{FF2B5EF4-FFF2-40B4-BE49-F238E27FC236}">
                <a16:creationId xmlns:a16="http://schemas.microsoft.com/office/drawing/2014/main" id="{ED3A1B23-C62A-42D7-B39A-982B7EB450DD}"/>
              </a:ext>
            </a:extLst>
          </p:cNvPr>
          <p:cNvSpPr txBox="1"/>
          <p:nvPr/>
        </p:nvSpPr>
        <p:spPr>
          <a:xfrm>
            <a:off x="3800474" y="3646348"/>
            <a:ext cx="4924425" cy="1754326"/>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Ultimately,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Eevee</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and Cycles aim to be interoperable – that is, you can switch between them and the scene will still look as similar as possible. However, this is a major technical challenge and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Eevee</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is still under development.</a:t>
            </a:r>
          </a:p>
        </p:txBody>
      </p:sp>
    </p:spTree>
    <p:extLst>
      <p:ext uri="{BB962C8B-B14F-4D97-AF65-F5344CB8AC3E}">
        <p14:creationId xmlns:p14="http://schemas.microsoft.com/office/powerpoint/2010/main" val="406718064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38B9-5030-41F3-AA9A-B77BCC9AC256}"/>
              </a:ext>
            </a:extLst>
          </p:cNvPr>
          <p:cNvSpPr>
            <a:spLocks noGrp="1"/>
          </p:cNvSpPr>
          <p:nvPr>
            <p:ph type="title"/>
          </p:nvPr>
        </p:nvSpPr>
        <p:spPr>
          <a:xfrm>
            <a:off x="838200" y="136525"/>
            <a:ext cx="10515600" cy="1325563"/>
          </a:xfrm>
        </p:spPr>
        <p:txBody>
          <a:bodyPr/>
          <a:lstStyle/>
          <a:p>
            <a:r>
              <a:rPr lang="en-US" dirty="0"/>
              <a:t>Render settings</a:t>
            </a:r>
          </a:p>
        </p:txBody>
      </p:sp>
      <p:pic>
        <p:nvPicPr>
          <p:cNvPr id="7" name="Picture 6">
            <a:extLst>
              <a:ext uri="{FF2B5EF4-FFF2-40B4-BE49-F238E27FC236}">
                <a16:creationId xmlns:a16="http://schemas.microsoft.com/office/drawing/2014/main" id="{68C9C31B-C879-4A80-9BA8-0B727AA97623}"/>
              </a:ext>
            </a:extLst>
          </p:cNvPr>
          <p:cNvPicPr>
            <a:picLocks noChangeAspect="1"/>
          </p:cNvPicPr>
          <p:nvPr/>
        </p:nvPicPr>
        <p:blipFill>
          <a:blip r:embed="rId2"/>
          <a:stretch>
            <a:fillRect/>
          </a:stretch>
        </p:blipFill>
        <p:spPr>
          <a:xfrm>
            <a:off x="1404937" y="1462088"/>
            <a:ext cx="3209925" cy="4905375"/>
          </a:xfrm>
          <a:prstGeom prst="rect">
            <a:avLst/>
          </a:prstGeom>
        </p:spPr>
      </p:pic>
      <p:sp>
        <p:nvSpPr>
          <p:cNvPr id="8" name="TextBox 7">
            <a:extLst>
              <a:ext uri="{FF2B5EF4-FFF2-40B4-BE49-F238E27FC236}">
                <a16:creationId xmlns:a16="http://schemas.microsoft.com/office/drawing/2014/main" id="{BA4FAF22-28A8-4BF3-B180-F1B0553B89B0}"/>
              </a:ext>
            </a:extLst>
          </p:cNvPr>
          <p:cNvSpPr txBox="1"/>
          <p:nvPr/>
        </p:nvSpPr>
        <p:spPr>
          <a:xfrm>
            <a:off x="4614862" y="1731823"/>
            <a:ext cx="7343776"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settings are different for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Eevee</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make sure you select Cycles.</a:t>
            </a:r>
          </a:p>
        </p:txBody>
      </p:sp>
      <p:sp>
        <p:nvSpPr>
          <p:cNvPr id="9" name="Rectangle 8">
            <a:extLst>
              <a:ext uri="{FF2B5EF4-FFF2-40B4-BE49-F238E27FC236}">
                <a16:creationId xmlns:a16="http://schemas.microsoft.com/office/drawing/2014/main" id="{0AC9760C-2468-446A-9F04-B2B080E3F0AA}"/>
              </a:ext>
            </a:extLst>
          </p:cNvPr>
          <p:cNvSpPr/>
          <p:nvPr/>
        </p:nvSpPr>
        <p:spPr>
          <a:xfrm>
            <a:off x="1404937" y="2101156"/>
            <a:ext cx="347663" cy="346770"/>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9EFD346-E0D9-4DB6-BC5C-7B7E65D545F8}"/>
              </a:ext>
            </a:extLst>
          </p:cNvPr>
          <p:cNvSpPr/>
          <p:nvPr/>
        </p:nvSpPr>
        <p:spPr>
          <a:xfrm>
            <a:off x="2286000" y="1773436"/>
            <a:ext cx="2238375" cy="255389"/>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92F2B3F-18CB-4CF9-A0F5-B68AF2987B5F}"/>
              </a:ext>
            </a:extLst>
          </p:cNvPr>
          <p:cNvSpPr txBox="1"/>
          <p:nvPr/>
        </p:nvSpPr>
        <p:spPr>
          <a:xfrm>
            <a:off x="4614862" y="2141320"/>
            <a:ext cx="6977063"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Always switch to GPU rendering if available. This is what Graphics cards are designed to do.</a:t>
            </a:r>
          </a:p>
        </p:txBody>
      </p:sp>
      <p:sp>
        <p:nvSpPr>
          <p:cNvPr id="12" name="Rectangle 11">
            <a:extLst>
              <a:ext uri="{FF2B5EF4-FFF2-40B4-BE49-F238E27FC236}">
                <a16:creationId xmlns:a16="http://schemas.microsoft.com/office/drawing/2014/main" id="{5F7462A4-81C3-4307-9419-A7E47BA1A537}"/>
              </a:ext>
            </a:extLst>
          </p:cNvPr>
          <p:cNvSpPr/>
          <p:nvPr/>
        </p:nvSpPr>
        <p:spPr>
          <a:xfrm>
            <a:off x="2628900" y="2254000"/>
            <a:ext cx="1895476" cy="255389"/>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EA5989F-A7E7-4915-9534-00F203140827}"/>
              </a:ext>
            </a:extLst>
          </p:cNvPr>
          <p:cNvSpPr/>
          <p:nvPr/>
        </p:nvSpPr>
        <p:spPr>
          <a:xfrm>
            <a:off x="2562225" y="3267075"/>
            <a:ext cx="2000249" cy="457200"/>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DD3AEF0-D9F2-4608-AC83-2DCFA64267BB}"/>
              </a:ext>
            </a:extLst>
          </p:cNvPr>
          <p:cNvSpPr txBox="1"/>
          <p:nvPr/>
        </p:nvSpPr>
        <p:spPr>
          <a:xfrm>
            <a:off x="4614862" y="3172509"/>
            <a:ext cx="4786313"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Number of Samples (we’ll cover this shortly)</a:t>
            </a:r>
          </a:p>
        </p:txBody>
      </p:sp>
      <p:pic>
        <p:nvPicPr>
          <p:cNvPr id="15" name="Picture 14">
            <a:extLst>
              <a:ext uri="{FF2B5EF4-FFF2-40B4-BE49-F238E27FC236}">
                <a16:creationId xmlns:a16="http://schemas.microsoft.com/office/drawing/2014/main" id="{0306F5CB-76A0-4B5A-99AB-30753EC5BA1D}"/>
              </a:ext>
            </a:extLst>
          </p:cNvPr>
          <p:cNvPicPr>
            <a:picLocks noChangeAspect="1"/>
          </p:cNvPicPr>
          <p:nvPr/>
        </p:nvPicPr>
        <p:blipFill>
          <a:blip r:embed="rId3"/>
          <a:stretch>
            <a:fillRect/>
          </a:stretch>
        </p:blipFill>
        <p:spPr>
          <a:xfrm>
            <a:off x="5050631" y="4022944"/>
            <a:ext cx="2933700" cy="2305050"/>
          </a:xfrm>
          <a:prstGeom prst="rect">
            <a:avLst/>
          </a:prstGeom>
        </p:spPr>
      </p:pic>
      <p:sp>
        <p:nvSpPr>
          <p:cNvPr id="16" name="Rectangle 15">
            <a:extLst>
              <a:ext uri="{FF2B5EF4-FFF2-40B4-BE49-F238E27FC236}">
                <a16:creationId xmlns:a16="http://schemas.microsoft.com/office/drawing/2014/main" id="{97DEC6C9-1C87-43BA-B222-D4A9EDA4ECDB}"/>
              </a:ext>
            </a:extLst>
          </p:cNvPr>
          <p:cNvSpPr/>
          <p:nvPr/>
        </p:nvSpPr>
        <p:spPr>
          <a:xfrm>
            <a:off x="1728786" y="5338762"/>
            <a:ext cx="2833687" cy="255389"/>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08254C7-5ACC-4916-9A26-778149C525E3}"/>
              </a:ext>
            </a:extLst>
          </p:cNvPr>
          <p:cNvSpPr/>
          <p:nvPr/>
        </p:nvSpPr>
        <p:spPr>
          <a:xfrm>
            <a:off x="5100637" y="5047774"/>
            <a:ext cx="2883694" cy="695801"/>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1698EFF-17EB-4082-8471-C6597A093BE8}"/>
              </a:ext>
            </a:extLst>
          </p:cNvPr>
          <p:cNvSpPr txBox="1"/>
          <p:nvPr/>
        </p:nvSpPr>
        <p:spPr>
          <a:xfrm>
            <a:off x="7984331" y="4070349"/>
            <a:ext cx="3102769" cy="2308324"/>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If you’re using a GPU, be sure to set your tile sizes to a high number (usually between 256 and 2048. This has no effect on the viewport, but can nearly triple the speed of final renders.</a:t>
            </a:r>
          </a:p>
        </p:txBody>
      </p:sp>
    </p:spTree>
    <p:extLst>
      <p:ext uri="{BB962C8B-B14F-4D97-AF65-F5344CB8AC3E}">
        <p14:creationId xmlns:p14="http://schemas.microsoft.com/office/powerpoint/2010/main" val="346338982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89D3-8F0D-4662-B252-11634761416D}"/>
              </a:ext>
            </a:extLst>
          </p:cNvPr>
          <p:cNvSpPr>
            <a:spLocks noGrp="1"/>
          </p:cNvSpPr>
          <p:nvPr>
            <p:ph type="title"/>
          </p:nvPr>
        </p:nvSpPr>
        <p:spPr/>
        <p:txBody>
          <a:bodyPr/>
          <a:lstStyle/>
          <a:p>
            <a:r>
              <a:rPr lang="en-US" dirty="0"/>
              <a:t>View modes</a:t>
            </a:r>
          </a:p>
        </p:txBody>
      </p:sp>
      <p:pic>
        <p:nvPicPr>
          <p:cNvPr id="3" name="Picture 2">
            <a:extLst>
              <a:ext uri="{FF2B5EF4-FFF2-40B4-BE49-F238E27FC236}">
                <a16:creationId xmlns:a16="http://schemas.microsoft.com/office/drawing/2014/main" id="{98141439-07D2-4D38-8C39-216B2869B746}"/>
              </a:ext>
            </a:extLst>
          </p:cNvPr>
          <p:cNvPicPr>
            <a:picLocks noChangeAspect="1"/>
          </p:cNvPicPr>
          <p:nvPr/>
        </p:nvPicPr>
        <p:blipFill>
          <a:blip r:embed="rId2"/>
          <a:stretch>
            <a:fillRect/>
          </a:stretch>
        </p:blipFill>
        <p:spPr>
          <a:xfrm>
            <a:off x="6096000" y="2036932"/>
            <a:ext cx="1824482" cy="529100"/>
          </a:xfrm>
          <a:prstGeom prst="rect">
            <a:avLst/>
          </a:prstGeom>
        </p:spPr>
      </p:pic>
      <p:pic>
        <p:nvPicPr>
          <p:cNvPr id="4" name="Picture 3">
            <a:extLst>
              <a:ext uri="{FF2B5EF4-FFF2-40B4-BE49-F238E27FC236}">
                <a16:creationId xmlns:a16="http://schemas.microsoft.com/office/drawing/2014/main" id="{BBCC6A45-3A03-44B0-819B-174BF2490B90}"/>
              </a:ext>
            </a:extLst>
          </p:cNvPr>
          <p:cNvPicPr>
            <a:picLocks noChangeAspect="1"/>
          </p:cNvPicPr>
          <p:nvPr/>
        </p:nvPicPr>
        <p:blipFill>
          <a:blip r:embed="rId3"/>
          <a:stretch>
            <a:fillRect/>
          </a:stretch>
        </p:blipFill>
        <p:spPr>
          <a:xfrm>
            <a:off x="4011217" y="4843461"/>
            <a:ext cx="1447800" cy="1419225"/>
          </a:xfrm>
          <a:prstGeom prst="rect">
            <a:avLst/>
          </a:prstGeom>
        </p:spPr>
      </p:pic>
      <p:pic>
        <p:nvPicPr>
          <p:cNvPr id="5" name="Picture 4">
            <a:extLst>
              <a:ext uri="{FF2B5EF4-FFF2-40B4-BE49-F238E27FC236}">
                <a16:creationId xmlns:a16="http://schemas.microsoft.com/office/drawing/2014/main" id="{3CBFE765-241A-4E57-9E75-D153C6C5BABA}"/>
              </a:ext>
            </a:extLst>
          </p:cNvPr>
          <p:cNvPicPr>
            <a:picLocks noChangeAspect="1"/>
          </p:cNvPicPr>
          <p:nvPr/>
        </p:nvPicPr>
        <p:blipFill>
          <a:blip r:embed="rId4"/>
          <a:stretch>
            <a:fillRect/>
          </a:stretch>
        </p:blipFill>
        <p:spPr>
          <a:xfrm>
            <a:off x="6329807" y="4729158"/>
            <a:ext cx="1590675" cy="1647825"/>
          </a:xfrm>
          <a:prstGeom prst="rect">
            <a:avLst/>
          </a:prstGeom>
        </p:spPr>
      </p:pic>
      <p:pic>
        <p:nvPicPr>
          <p:cNvPr id="7" name="Picture 6">
            <a:extLst>
              <a:ext uri="{FF2B5EF4-FFF2-40B4-BE49-F238E27FC236}">
                <a16:creationId xmlns:a16="http://schemas.microsoft.com/office/drawing/2014/main" id="{75C60A6F-6B32-49CA-B324-81CE39F1F421}"/>
              </a:ext>
            </a:extLst>
          </p:cNvPr>
          <p:cNvPicPr>
            <a:picLocks noChangeAspect="1"/>
          </p:cNvPicPr>
          <p:nvPr/>
        </p:nvPicPr>
        <p:blipFill>
          <a:blip r:embed="rId5"/>
          <a:stretch>
            <a:fillRect/>
          </a:stretch>
        </p:blipFill>
        <p:spPr>
          <a:xfrm>
            <a:off x="8791272" y="4652957"/>
            <a:ext cx="1762125" cy="1800225"/>
          </a:xfrm>
          <a:prstGeom prst="rect">
            <a:avLst/>
          </a:prstGeom>
        </p:spPr>
      </p:pic>
      <p:pic>
        <p:nvPicPr>
          <p:cNvPr id="8" name="Picture 7">
            <a:extLst>
              <a:ext uri="{FF2B5EF4-FFF2-40B4-BE49-F238E27FC236}">
                <a16:creationId xmlns:a16="http://schemas.microsoft.com/office/drawing/2014/main" id="{8B529575-DDD1-4DF6-8E5B-9A9A7B77DC3D}"/>
              </a:ext>
            </a:extLst>
          </p:cNvPr>
          <p:cNvPicPr>
            <a:picLocks noChangeAspect="1"/>
          </p:cNvPicPr>
          <p:nvPr/>
        </p:nvPicPr>
        <p:blipFill>
          <a:blip r:embed="rId6"/>
          <a:stretch>
            <a:fillRect/>
          </a:stretch>
        </p:blipFill>
        <p:spPr>
          <a:xfrm>
            <a:off x="1352109" y="4791069"/>
            <a:ext cx="1400175" cy="1524000"/>
          </a:xfrm>
          <a:prstGeom prst="rect">
            <a:avLst/>
          </a:prstGeom>
        </p:spPr>
      </p:pic>
      <p:pic>
        <p:nvPicPr>
          <p:cNvPr id="9" name="Picture 8">
            <a:extLst>
              <a:ext uri="{FF2B5EF4-FFF2-40B4-BE49-F238E27FC236}">
                <a16:creationId xmlns:a16="http://schemas.microsoft.com/office/drawing/2014/main" id="{BDA1BB27-4EE1-4C88-9D48-A775FC5B6281}"/>
              </a:ext>
            </a:extLst>
          </p:cNvPr>
          <p:cNvPicPr>
            <a:picLocks noChangeAspect="1"/>
          </p:cNvPicPr>
          <p:nvPr/>
        </p:nvPicPr>
        <p:blipFill>
          <a:blip r:embed="rId7"/>
          <a:stretch>
            <a:fillRect/>
          </a:stretch>
        </p:blipFill>
        <p:spPr>
          <a:xfrm>
            <a:off x="2521299" y="1431088"/>
            <a:ext cx="3250854" cy="1817500"/>
          </a:xfrm>
          <a:prstGeom prst="rect">
            <a:avLst/>
          </a:prstGeom>
        </p:spPr>
      </p:pic>
      <p:sp>
        <p:nvSpPr>
          <p:cNvPr id="10" name="Rectangle 9">
            <a:extLst>
              <a:ext uri="{FF2B5EF4-FFF2-40B4-BE49-F238E27FC236}">
                <a16:creationId xmlns:a16="http://schemas.microsoft.com/office/drawing/2014/main" id="{B1EFFEFD-FAAB-4101-9D4B-61CDE0CD9BC1}"/>
              </a:ext>
            </a:extLst>
          </p:cNvPr>
          <p:cNvSpPr/>
          <p:nvPr/>
        </p:nvSpPr>
        <p:spPr>
          <a:xfrm>
            <a:off x="5023023" y="1512051"/>
            <a:ext cx="170483" cy="47625"/>
          </a:xfrm>
          <a:prstGeom prst="rect">
            <a:avLst/>
          </a:prstGeom>
          <a:noFill/>
          <a:ln w="9525">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03C4647-AD7A-48F4-9360-1B29B1244149}"/>
              </a:ext>
            </a:extLst>
          </p:cNvPr>
          <p:cNvCxnSpPr>
            <a:cxnSpLocks/>
          </p:cNvCxnSpPr>
          <p:nvPr/>
        </p:nvCxnSpPr>
        <p:spPr>
          <a:xfrm flipH="1" flipV="1">
            <a:off x="5193508" y="1512051"/>
            <a:ext cx="937988" cy="524881"/>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0C0112-89B4-4852-B5A7-3875475A476D}"/>
              </a:ext>
            </a:extLst>
          </p:cNvPr>
          <p:cNvCxnSpPr>
            <a:cxnSpLocks/>
          </p:cNvCxnSpPr>
          <p:nvPr/>
        </p:nvCxnSpPr>
        <p:spPr>
          <a:xfrm flipH="1" flipV="1">
            <a:off x="5193507" y="1559678"/>
            <a:ext cx="902493" cy="981576"/>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F3F1ADC-1AF5-48C3-93F5-450F384FAA98}"/>
              </a:ext>
            </a:extLst>
          </p:cNvPr>
          <p:cNvSpPr/>
          <p:nvPr/>
        </p:nvSpPr>
        <p:spPr>
          <a:xfrm>
            <a:off x="6073489" y="2012154"/>
            <a:ext cx="1824482" cy="529100"/>
          </a:xfrm>
          <a:prstGeom prst="rect">
            <a:avLst/>
          </a:prstGeom>
          <a:noFill/>
          <a:ln w="381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0E4A6577-816E-4685-ACB2-574128C195A1}"/>
              </a:ext>
            </a:extLst>
          </p:cNvPr>
          <p:cNvSpPr txBox="1"/>
          <p:nvPr/>
        </p:nvSpPr>
        <p:spPr>
          <a:xfrm>
            <a:off x="902049" y="4068182"/>
            <a:ext cx="2462213" cy="584775"/>
          </a:xfrm>
          <a:prstGeom prst="rect">
            <a:avLst/>
          </a:prstGeom>
          <a:noFill/>
        </p:spPr>
        <p:txBody>
          <a:bodyPr wrap="square" rtlCol="0">
            <a:spAutoFit/>
          </a:bodyPr>
          <a:lstStyle/>
          <a:p>
            <a:r>
              <a:rPr lang="en-US" sz="1600"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Wireframe</a:t>
            </a: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 is pretty self explanatory</a:t>
            </a:r>
          </a:p>
        </p:txBody>
      </p:sp>
      <p:sp>
        <p:nvSpPr>
          <p:cNvPr id="22" name="TextBox 21">
            <a:extLst>
              <a:ext uri="{FF2B5EF4-FFF2-40B4-BE49-F238E27FC236}">
                <a16:creationId xmlns:a16="http://schemas.microsoft.com/office/drawing/2014/main" id="{783148D8-4CE3-4394-9A53-9DA427494817}"/>
              </a:ext>
            </a:extLst>
          </p:cNvPr>
          <p:cNvSpPr txBox="1"/>
          <p:nvPr/>
        </p:nvSpPr>
        <p:spPr>
          <a:xfrm>
            <a:off x="3709881" y="4068181"/>
            <a:ext cx="2062272" cy="584775"/>
          </a:xfrm>
          <a:prstGeom prst="rect">
            <a:avLst/>
          </a:prstGeom>
          <a:noFill/>
        </p:spPr>
        <p:txBody>
          <a:bodyPr wrap="square" rtlCol="0">
            <a:spAutoFit/>
          </a:bodyPr>
          <a:lstStyle/>
          <a:p>
            <a:r>
              <a:rPr lang="en-US" sz="1600"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Solid</a:t>
            </a: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 is the default setting</a:t>
            </a:r>
          </a:p>
        </p:txBody>
      </p:sp>
      <p:sp>
        <p:nvSpPr>
          <p:cNvPr id="23" name="TextBox 22">
            <a:extLst>
              <a:ext uri="{FF2B5EF4-FFF2-40B4-BE49-F238E27FC236}">
                <a16:creationId xmlns:a16="http://schemas.microsoft.com/office/drawing/2014/main" id="{E0B96AA3-BA5F-492E-A616-92E7061AE93A}"/>
              </a:ext>
            </a:extLst>
          </p:cNvPr>
          <p:cNvSpPr txBox="1"/>
          <p:nvPr/>
        </p:nvSpPr>
        <p:spPr>
          <a:xfrm>
            <a:off x="6250576" y="3575738"/>
            <a:ext cx="2062272" cy="1077218"/>
          </a:xfrm>
          <a:prstGeom prst="rect">
            <a:avLst/>
          </a:prstGeom>
          <a:noFill/>
        </p:spPr>
        <p:txBody>
          <a:bodyPr wrap="square" rtlCol="0">
            <a:spAutoFit/>
          </a:bodyPr>
          <a:lstStyle/>
          <a:p>
            <a:r>
              <a:rPr lang="en-US" sz="1600"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Material </a:t>
            </a: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displays color and texture but does no light calculations</a:t>
            </a:r>
          </a:p>
        </p:txBody>
      </p:sp>
      <p:sp>
        <p:nvSpPr>
          <p:cNvPr id="24" name="TextBox 23">
            <a:extLst>
              <a:ext uri="{FF2B5EF4-FFF2-40B4-BE49-F238E27FC236}">
                <a16:creationId xmlns:a16="http://schemas.microsoft.com/office/drawing/2014/main" id="{CDFFA4D2-0622-4559-9A96-41EABB39EDFA}"/>
              </a:ext>
            </a:extLst>
          </p:cNvPr>
          <p:cNvSpPr txBox="1"/>
          <p:nvPr/>
        </p:nvSpPr>
        <p:spPr>
          <a:xfrm>
            <a:off x="8791271" y="3698848"/>
            <a:ext cx="2062272" cy="830997"/>
          </a:xfrm>
          <a:prstGeom prst="rect">
            <a:avLst/>
          </a:prstGeom>
          <a:noFill/>
        </p:spPr>
        <p:txBody>
          <a:bodyPr wrap="square" rtlCol="0">
            <a:spAutoFit/>
          </a:bodyPr>
          <a:lstStyle/>
          <a:p>
            <a:r>
              <a:rPr lang="en-US" sz="1600" b="1" dirty="0">
                <a:solidFill>
                  <a:schemeClr val="bg1"/>
                </a:solidFill>
                <a:latin typeface="Droid Sans" panose="020B0606030804020204" pitchFamily="34" charset="0"/>
                <a:ea typeface="Droid Sans" panose="020B0606030804020204" pitchFamily="34" charset="0"/>
                <a:cs typeface="Droid Sans" panose="020B0606030804020204" pitchFamily="34" charset="0"/>
              </a:rPr>
              <a:t>Rendered </a:t>
            </a:r>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is how your scene actually looks</a:t>
            </a:r>
          </a:p>
        </p:txBody>
      </p:sp>
      <p:sp>
        <p:nvSpPr>
          <p:cNvPr id="25" name="TextBox 24">
            <a:extLst>
              <a:ext uri="{FF2B5EF4-FFF2-40B4-BE49-F238E27FC236}">
                <a16:creationId xmlns:a16="http://schemas.microsoft.com/office/drawing/2014/main" id="{047F3475-8722-4048-9F20-4F2CF01F6E50}"/>
              </a:ext>
            </a:extLst>
          </p:cNvPr>
          <p:cNvSpPr txBox="1"/>
          <p:nvPr/>
        </p:nvSpPr>
        <p:spPr>
          <a:xfrm>
            <a:off x="6073489" y="2689144"/>
            <a:ext cx="3250854" cy="338554"/>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From left to right on the widget:</a:t>
            </a:r>
          </a:p>
        </p:txBody>
      </p:sp>
    </p:spTree>
    <p:extLst>
      <p:ext uri="{BB962C8B-B14F-4D97-AF65-F5344CB8AC3E}">
        <p14:creationId xmlns:p14="http://schemas.microsoft.com/office/powerpoint/2010/main" val="160635897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ED38-84E4-496D-B869-1B1698EDDB25}"/>
              </a:ext>
            </a:extLst>
          </p:cNvPr>
          <p:cNvSpPr>
            <a:spLocks noGrp="1"/>
          </p:cNvSpPr>
          <p:nvPr>
            <p:ph type="title"/>
          </p:nvPr>
        </p:nvSpPr>
        <p:spPr/>
        <p:txBody>
          <a:bodyPr/>
          <a:lstStyle/>
          <a:p>
            <a:r>
              <a:rPr lang="en-US" dirty="0"/>
              <a:t>Overlay toggle</a:t>
            </a:r>
          </a:p>
        </p:txBody>
      </p:sp>
      <p:grpSp>
        <p:nvGrpSpPr>
          <p:cNvPr id="10" name="Group 9">
            <a:extLst>
              <a:ext uri="{FF2B5EF4-FFF2-40B4-BE49-F238E27FC236}">
                <a16:creationId xmlns:a16="http://schemas.microsoft.com/office/drawing/2014/main" id="{1BCB5E38-F56C-4861-A7E0-DAB3A577AC70}"/>
              </a:ext>
            </a:extLst>
          </p:cNvPr>
          <p:cNvGrpSpPr/>
          <p:nvPr/>
        </p:nvGrpSpPr>
        <p:grpSpPr>
          <a:xfrm>
            <a:off x="1666875" y="3016251"/>
            <a:ext cx="8858250" cy="2990850"/>
            <a:chOff x="1471612" y="3016251"/>
            <a:chExt cx="8858250" cy="2990850"/>
          </a:xfrm>
        </p:grpSpPr>
        <p:pic>
          <p:nvPicPr>
            <p:cNvPr id="3" name="Picture 2">
              <a:extLst>
                <a:ext uri="{FF2B5EF4-FFF2-40B4-BE49-F238E27FC236}">
                  <a16:creationId xmlns:a16="http://schemas.microsoft.com/office/drawing/2014/main" id="{4940F288-D29E-42C7-9EBE-5A63D93A0497}"/>
                </a:ext>
              </a:extLst>
            </p:cNvPr>
            <p:cNvPicPr>
              <a:picLocks noChangeAspect="1"/>
            </p:cNvPicPr>
            <p:nvPr/>
          </p:nvPicPr>
          <p:blipFill>
            <a:blip r:embed="rId2"/>
            <a:stretch>
              <a:fillRect/>
            </a:stretch>
          </p:blipFill>
          <p:spPr>
            <a:xfrm>
              <a:off x="1471612" y="3182939"/>
              <a:ext cx="3495675" cy="2657475"/>
            </a:xfrm>
            <a:prstGeom prst="rect">
              <a:avLst/>
            </a:prstGeom>
          </p:spPr>
        </p:pic>
        <p:pic>
          <p:nvPicPr>
            <p:cNvPr id="4" name="Picture 3">
              <a:extLst>
                <a:ext uri="{FF2B5EF4-FFF2-40B4-BE49-F238E27FC236}">
                  <a16:creationId xmlns:a16="http://schemas.microsoft.com/office/drawing/2014/main" id="{DC4AC0E7-543D-49B5-9456-E8842CB9F30A}"/>
                </a:ext>
              </a:extLst>
            </p:cNvPr>
            <p:cNvPicPr>
              <a:picLocks noChangeAspect="1"/>
            </p:cNvPicPr>
            <p:nvPr/>
          </p:nvPicPr>
          <p:blipFill>
            <a:blip r:embed="rId3"/>
            <a:stretch>
              <a:fillRect/>
            </a:stretch>
          </p:blipFill>
          <p:spPr>
            <a:xfrm>
              <a:off x="6529387" y="3016251"/>
              <a:ext cx="3800475" cy="2990850"/>
            </a:xfrm>
            <a:prstGeom prst="rect">
              <a:avLst/>
            </a:prstGeom>
          </p:spPr>
        </p:pic>
      </p:grpSp>
      <p:grpSp>
        <p:nvGrpSpPr>
          <p:cNvPr id="9" name="Group 8">
            <a:extLst>
              <a:ext uri="{FF2B5EF4-FFF2-40B4-BE49-F238E27FC236}">
                <a16:creationId xmlns:a16="http://schemas.microsoft.com/office/drawing/2014/main" id="{5F696BD0-76B5-4CE6-A4A6-27A80B63A51E}"/>
              </a:ext>
            </a:extLst>
          </p:cNvPr>
          <p:cNvGrpSpPr/>
          <p:nvPr/>
        </p:nvGrpSpPr>
        <p:grpSpPr>
          <a:xfrm>
            <a:off x="4352133" y="1975646"/>
            <a:ext cx="3487735" cy="804862"/>
            <a:chOff x="4424361" y="2464594"/>
            <a:chExt cx="3487735" cy="804862"/>
          </a:xfrm>
        </p:grpSpPr>
        <p:pic>
          <p:nvPicPr>
            <p:cNvPr id="5" name="Picture 4">
              <a:extLst>
                <a:ext uri="{FF2B5EF4-FFF2-40B4-BE49-F238E27FC236}">
                  <a16:creationId xmlns:a16="http://schemas.microsoft.com/office/drawing/2014/main" id="{1E1692B6-7A1F-4BB8-81A0-225594985613}"/>
                </a:ext>
              </a:extLst>
            </p:cNvPr>
            <p:cNvPicPr>
              <a:picLocks noChangeAspect="1"/>
            </p:cNvPicPr>
            <p:nvPr/>
          </p:nvPicPr>
          <p:blipFill>
            <a:blip r:embed="rId4"/>
            <a:stretch>
              <a:fillRect/>
            </a:stretch>
          </p:blipFill>
          <p:spPr>
            <a:xfrm>
              <a:off x="4424361" y="2464594"/>
              <a:ext cx="3487735" cy="804862"/>
            </a:xfrm>
            <a:prstGeom prst="rect">
              <a:avLst/>
            </a:prstGeom>
          </p:spPr>
        </p:pic>
        <p:sp>
          <p:nvSpPr>
            <p:cNvPr id="7" name="Rectangle 6">
              <a:extLst>
                <a:ext uri="{FF2B5EF4-FFF2-40B4-BE49-F238E27FC236}">
                  <a16:creationId xmlns:a16="http://schemas.microsoft.com/office/drawing/2014/main" id="{F5750732-EB20-4BA5-B513-254E11FA228D}"/>
                </a:ext>
              </a:extLst>
            </p:cNvPr>
            <p:cNvSpPr/>
            <p:nvPr/>
          </p:nvSpPr>
          <p:spPr>
            <a:xfrm>
              <a:off x="4568539" y="2657012"/>
              <a:ext cx="351123" cy="383844"/>
            </a:xfrm>
            <a:prstGeom prst="rect">
              <a:avLst/>
            </a:prstGeom>
            <a:noFill/>
            <a:ln w="381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8381020F-EA0D-4CA8-80E1-F1E5788B0E7E}"/>
              </a:ext>
            </a:extLst>
          </p:cNvPr>
          <p:cNvSpPr txBox="1"/>
          <p:nvPr/>
        </p:nvSpPr>
        <p:spPr>
          <a:xfrm>
            <a:off x="4496311" y="1391722"/>
            <a:ext cx="3176588"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To the left of the view modes</a:t>
            </a:r>
          </a:p>
        </p:txBody>
      </p:sp>
    </p:spTree>
    <p:extLst>
      <p:ext uri="{BB962C8B-B14F-4D97-AF65-F5344CB8AC3E}">
        <p14:creationId xmlns:p14="http://schemas.microsoft.com/office/powerpoint/2010/main" val="301929492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6368-16DA-4257-9738-4CE24FD55FD5}"/>
              </a:ext>
            </a:extLst>
          </p:cNvPr>
          <p:cNvSpPr>
            <a:spLocks noGrp="1"/>
          </p:cNvSpPr>
          <p:nvPr>
            <p:ph type="title"/>
          </p:nvPr>
        </p:nvSpPr>
        <p:spPr/>
        <p:txBody>
          <a:bodyPr/>
          <a:lstStyle/>
          <a:p>
            <a:r>
              <a:rPr lang="en-US" dirty="0"/>
              <a:t>Smooth and Flat shading</a:t>
            </a:r>
          </a:p>
        </p:txBody>
      </p:sp>
      <p:pic>
        <p:nvPicPr>
          <p:cNvPr id="3" name="Picture 2">
            <a:extLst>
              <a:ext uri="{FF2B5EF4-FFF2-40B4-BE49-F238E27FC236}">
                <a16:creationId xmlns:a16="http://schemas.microsoft.com/office/drawing/2014/main" id="{87C8C1FD-3BD9-4882-9D60-7F6350A9D2AB}"/>
              </a:ext>
            </a:extLst>
          </p:cNvPr>
          <p:cNvPicPr>
            <a:picLocks noChangeAspect="1"/>
          </p:cNvPicPr>
          <p:nvPr/>
        </p:nvPicPr>
        <p:blipFill>
          <a:blip r:embed="rId2"/>
          <a:stretch>
            <a:fillRect/>
          </a:stretch>
        </p:blipFill>
        <p:spPr>
          <a:xfrm>
            <a:off x="7662862" y="2024063"/>
            <a:ext cx="1914525" cy="1866900"/>
          </a:xfrm>
          <a:prstGeom prst="rect">
            <a:avLst/>
          </a:prstGeom>
        </p:spPr>
      </p:pic>
      <p:pic>
        <p:nvPicPr>
          <p:cNvPr id="4" name="Picture 3">
            <a:extLst>
              <a:ext uri="{FF2B5EF4-FFF2-40B4-BE49-F238E27FC236}">
                <a16:creationId xmlns:a16="http://schemas.microsoft.com/office/drawing/2014/main" id="{C694BA85-90DB-4F42-A09A-9F978EDE77B7}"/>
              </a:ext>
            </a:extLst>
          </p:cNvPr>
          <p:cNvPicPr>
            <a:picLocks noChangeAspect="1"/>
          </p:cNvPicPr>
          <p:nvPr/>
        </p:nvPicPr>
        <p:blipFill>
          <a:blip r:embed="rId3"/>
          <a:stretch>
            <a:fillRect/>
          </a:stretch>
        </p:blipFill>
        <p:spPr>
          <a:xfrm>
            <a:off x="7662862" y="4486275"/>
            <a:ext cx="1895475" cy="1971675"/>
          </a:xfrm>
          <a:prstGeom prst="rect">
            <a:avLst/>
          </a:prstGeom>
        </p:spPr>
      </p:pic>
      <p:pic>
        <p:nvPicPr>
          <p:cNvPr id="5" name="Picture 4">
            <a:extLst>
              <a:ext uri="{FF2B5EF4-FFF2-40B4-BE49-F238E27FC236}">
                <a16:creationId xmlns:a16="http://schemas.microsoft.com/office/drawing/2014/main" id="{1D98EF4C-1849-4DC3-81A6-40510EF6434D}"/>
              </a:ext>
            </a:extLst>
          </p:cNvPr>
          <p:cNvPicPr>
            <a:picLocks noChangeAspect="1"/>
          </p:cNvPicPr>
          <p:nvPr/>
        </p:nvPicPr>
        <p:blipFill>
          <a:blip r:embed="rId4"/>
          <a:stretch>
            <a:fillRect/>
          </a:stretch>
        </p:blipFill>
        <p:spPr>
          <a:xfrm>
            <a:off x="3190875" y="2109787"/>
            <a:ext cx="2600325" cy="4543425"/>
          </a:xfrm>
          <a:prstGeom prst="rect">
            <a:avLst/>
          </a:prstGeom>
        </p:spPr>
      </p:pic>
      <p:grpSp>
        <p:nvGrpSpPr>
          <p:cNvPr id="6" name="Group 5">
            <a:extLst>
              <a:ext uri="{FF2B5EF4-FFF2-40B4-BE49-F238E27FC236}">
                <a16:creationId xmlns:a16="http://schemas.microsoft.com/office/drawing/2014/main" id="{CCED2FDD-4279-4D7E-8E23-939635AFD3AF}"/>
              </a:ext>
            </a:extLst>
          </p:cNvPr>
          <p:cNvGrpSpPr/>
          <p:nvPr/>
        </p:nvGrpSpPr>
        <p:grpSpPr>
          <a:xfrm>
            <a:off x="2228238" y="2448961"/>
            <a:ext cx="641891" cy="1017103"/>
            <a:chOff x="839349" y="3110303"/>
            <a:chExt cx="641891" cy="1017103"/>
          </a:xfrm>
        </p:grpSpPr>
        <p:sp>
          <p:nvSpPr>
            <p:cNvPr id="7" name="Freeform: Shape 6">
              <a:extLst>
                <a:ext uri="{FF2B5EF4-FFF2-40B4-BE49-F238E27FC236}">
                  <a16:creationId xmlns:a16="http://schemas.microsoft.com/office/drawing/2014/main" id="{8B4C536D-524D-4547-AE98-F4B182D4D54E}"/>
                </a:ext>
              </a:extLst>
            </p:cNvPr>
            <p:cNvSpPr/>
            <p:nvPr/>
          </p:nvSpPr>
          <p:spPr>
            <a:xfrm flipH="1">
              <a:off x="1160293" y="3110303"/>
              <a:ext cx="294051"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6F8EB6C-3C57-41D6-AB78-CCD8C7B76BCC}"/>
                </a:ext>
              </a:extLst>
            </p:cNvPr>
            <p:cNvSpPr/>
            <p:nvPr/>
          </p:nvSpPr>
          <p:spPr>
            <a:xfrm>
              <a:off x="839349" y="3110303"/>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9DC16A36-752B-4DF3-B186-1CACD9181975}"/>
                </a:ext>
              </a:extLst>
            </p:cNvPr>
            <p:cNvSpPr/>
            <p:nvPr/>
          </p:nvSpPr>
          <p:spPr>
            <a:xfrm rot="10800000" flipV="1">
              <a:off x="839349" y="3504818"/>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D1527B5-C29B-42A8-86A0-4D1E1F78E6EF}"/>
                </a:ext>
              </a:extLst>
            </p:cNvPr>
            <p:cNvCxnSpPr>
              <a:cxnSpLocks/>
            </p:cNvCxnSpPr>
            <p:nvPr/>
          </p:nvCxnSpPr>
          <p:spPr>
            <a:xfrm>
              <a:off x="1149442" y="3419824"/>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030E3806-8694-48BB-8B86-19A8B2304AA1}"/>
                </a:ext>
              </a:extLst>
            </p:cNvPr>
            <p:cNvSpPr/>
            <p:nvPr/>
          </p:nvSpPr>
          <p:spPr>
            <a:xfrm>
              <a:off x="1090913" y="3197827"/>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280402A-145E-4563-A38C-83C10B65E4AF}"/>
                </a:ext>
              </a:extLst>
            </p:cNvPr>
            <p:cNvCxnSpPr>
              <a:cxnSpLocks/>
            </p:cNvCxnSpPr>
            <p:nvPr/>
          </p:nvCxnSpPr>
          <p:spPr>
            <a:xfrm>
              <a:off x="1149442" y="311283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E29D460-0171-492A-8B85-4A94B54325AE}"/>
              </a:ext>
            </a:extLst>
          </p:cNvPr>
          <p:cNvSpPr txBox="1"/>
          <p:nvPr/>
        </p:nvSpPr>
        <p:spPr>
          <a:xfrm>
            <a:off x="6643852" y="2619375"/>
            <a:ext cx="1019010"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Flat</a:t>
            </a:r>
          </a:p>
        </p:txBody>
      </p:sp>
      <p:sp>
        <p:nvSpPr>
          <p:cNvPr id="14" name="TextBox 13">
            <a:extLst>
              <a:ext uri="{FF2B5EF4-FFF2-40B4-BE49-F238E27FC236}">
                <a16:creationId xmlns:a16="http://schemas.microsoft.com/office/drawing/2014/main" id="{FB42CD62-605C-441F-930B-97184D31E6B6}"/>
              </a:ext>
            </a:extLst>
          </p:cNvPr>
          <p:cNvSpPr txBox="1"/>
          <p:nvPr/>
        </p:nvSpPr>
        <p:spPr>
          <a:xfrm>
            <a:off x="6315075" y="5241279"/>
            <a:ext cx="1347787"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Smooth</a:t>
            </a:r>
          </a:p>
        </p:txBody>
      </p:sp>
      <p:sp>
        <p:nvSpPr>
          <p:cNvPr id="15" name="TextBox 14">
            <a:extLst>
              <a:ext uri="{FF2B5EF4-FFF2-40B4-BE49-F238E27FC236}">
                <a16:creationId xmlns:a16="http://schemas.microsoft.com/office/drawing/2014/main" id="{968E291A-D99F-49DF-B5DA-5F6CAAA5D441}"/>
              </a:ext>
            </a:extLst>
          </p:cNvPr>
          <p:cNvSpPr txBox="1"/>
          <p:nvPr/>
        </p:nvSpPr>
        <p:spPr>
          <a:xfrm>
            <a:off x="2547208" y="1069031"/>
            <a:ext cx="7097584" cy="707886"/>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Useful for creating smooth objects without excessive numbers of vertices. Edges can look a bit funny sometimes.</a:t>
            </a:r>
          </a:p>
        </p:txBody>
      </p:sp>
    </p:spTree>
    <p:extLst>
      <p:ext uri="{BB962C8B-B14F-4D97-AF65-F5344CB8AC3E}">
        <p14:creationId xmlns:p14="http://schemas.microsoft.com/office/powerpoint/2010/main" val="411953963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F066-FC0C-4DD9-8598-8F065CB5A8D1}"/>
              </a:ext>
            </a:extLst>
          </p:cNvPr>
          <p:cNvSpPr>
            <a:spLocks noGrp="1"/>
          </p:cNvSpPr>
          <p:nvPr>
            <p:ph type="title"/>
          </p:nvPr>
        </p:nvSpPr>
        <p:spPr/>
        <p:txBody>
          <a:bodyPr/>
          <a:lstStyle/>
          <a:p>
            <a:r>
              <a:rPr lang="en-US" dirty="0"/>
              <a:t>Samples</a:t>
            </a:r>
          </a:p>
        </p:txBody>
      </p:sp>
      <p:pic>
        <p:nvPicPr>
          <p:cNvPr id="3" name="Picture 2">
            <a:extLst>
              <a:ext uri="{FF2B5EF4-FFF2-40B4-BE49-F238E27FC236}">
                <a16:creationId xmlns:a16="http://schemas.microsoft.com/office/drawing/2014/main" id="{5717391A-BA02-4EBE-BF86-038280371C4D}"/>
              </a:ext>
            </a:extLst>
          </p:cNvPr>
          <p:cNvPicPr>
            <a:picLocks noChangeAspect="1"/>
          </p:cNvPicPr>
          <p:nvPr/>
        </p:nvPicPr>
        <p:blipFill>
          <a:blip r:embed="rId2"/>
          <a:stretch>
            <a:fillRect/>
          </a:stretch>
        </p:blipFill>
        <p:spPr>
          <a:xfrm>
            <a:off x="5957887" y="2857500"/>
            <a:ext cx="2352675" cy="2114550"/>
          </a:xfrm>
          <a:prstGeom prst="rect">
            <a:avLst/>
          </a:prstGeom>
        </p:spPr>
      </p:pic>
      <p:pic>
        <p:nvPicPr>
          <p:cNvPr id="4" name="Picture 3">
            <a:extLst>
              <a:ext uri="{FF2B5EF4-FFF2-40B4-BE49-F238E27FC236}">
                <a16:creationId xmlns:a16="http://schemas.microsoft.com/office/drawing/2014/main" id="{634F9E64-5439-4A89-BE17-F95F7ECBEA80}"/>
              </a:ext>
            </a:extLst>
          </p:cNvPr>
          <p:cNvPicPr>
            <a:picLocks noChangeAspect="1"/>
          </p:cNvPicPr>
          <p:nvPr/>
        </p:nvPicPr>
        <p:blipFill>
          <a:blip r:embed="rId3"/>
          <a:stretch>
            <a:fillRect/>
          </a:stretch>
        </p:blipFill>
        <p:spPr>
          <a:xfrm>
            <a:off x="8841587" y="2857500"/>
            <a:ext cx="2133600" cy="2047875"/>
          </a:xfrm>
          <a:prstGeom prst="rect">
            <a:avLst/>
          </a:prstGeom>
        </p:spPr>
      </p:pic>
      <p:sp>
        <p:nvSpPr>
          <p:cNvPr id="5" name="TextBox 4">
            <a:extLst>
              <a:ext uri="{FF2B5EF4-FFF2-40B4-BE49-F238E27FC236}">
                <a16:creationId xmlns:a16="http://schemas.microsoft.com/office/drawing/2014/main" id="{6733FC02-3688-4D9D-8F20-E52227C43B6C}"/>
              </a:ext>
            </a:extLst>
          </p:cNvPr>
          <p:cNvSpPr txBox="1"/>
          <p:nvPr/>
        </p:nvSpPr>
        <p:spPr>
          <a:xfrm>
            <a:off x="1276350" y="1069031"/>
            <a:ext cx="10077450" cy="1323439"/>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 sample consists of a large number of light rays. Increasing sample count results in longer render times, but a higher quality image with less noise. Turning up the samples is similar to taking a longer exposure on a real-life camera, except the light level does not change.</a:t>
            </a:r>
          </a:p>
        </p:txBody>
      </p:sp>
      <p:sp>
        <p:nvSpPr>
          <p:cNvPr id="6" name="TextBox 5">
            <a:extLst>
              <a:ext uri="{FF2B5EF4-FFF2-40B4-BE49-F238E27FC236}">
                <a16:creationId xmlns:a16="http://schemas.microsoft.com/office/drawing/2014/main" id="{D4639E26-CF7E-48DD-BB99-5AA2432DD53E}"/>
              </a:ext>
            </a:extLst>
          </p:cNvPr>
          <p:cNvSpPr txBox="1"/>
          <p:nvPr/>
        </p:nvSpPr>
        <p:spPr>
          <a:xfrm>
            <a:off x="6031705" y="4972050"/>
            <a:ext cx="2205038"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Low sample count</a:t>
            </a:r>
          </a:p>
        </p:txBody>
      </p:sp>
      <p:sp>
        <p:nvSpPr>
          <p:cNvPr id="7" name="TextBox 6">
            <a:extLst>
              <a:ext uri="{FF2B5EF4-FFF2-40B4-BE49-F238E27FC236}">
                <a16:creationId xmlns:a16="http://schemas.microsoft.com/office/drawing/2014/main" id="{28336508-B319-4064-A9EC-041262CA61D3}"/>
              </a:ext>
            </a:extLst>
          </p:cNvPr>
          <p:cNvSpPr txBox="1"/>
          <p:nvPr/>
        </p:nvSpPr>
        <p:spPr>
          <a:xfrm>
            <a:off x="8915402" y="4938713"/>
            <a:ext cx="2205038"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High sample count</a:t>
            </a:r>
          </a:p>
        </p:txBody>
      </p:sp>
      <p:pic>
        <p:nvPicPr>
          <p:cNvPr id="8" name="Picture 7">
            <a:extLst>
              <a:ext uri="{FF2B5EF4-FFF2-40B4-BE49-F238E27FC236}">
                <a16:creationId xmlns:a16="http://schemas.microsoft.com/office/drawing/2014/main" id="{078D2A3A-C807-4B9F-884A-66E33FDE1971}"/>
              </a:ext>
            </a:extLst>
          </p:cNvPr>
          <p:cNvPicPr>
            <a:picLocks noChangeAspect="1"/>
          </p:cNvPicPr>
          <p:nvPr/>
        </p:nvPicPr>
        <p:blipFill>
          <a:blip r:embed="rId4"/>
          <a:stretch>
            <a:fillRect/>
          </a:stretch>
        </p:blipFill>
        <p:spPr>
          <a:xfrm>
            <a:off x="1766887" y="2922481"/>
            <a:ext cx="3190875" cy="1543050"/>
          </a:xfrm>
          <a:prstGeom prst="rect">
            <a:avLst/>
          </a:prstGeom>
        </p:spPr>
      </p:pic>
      <p:sp>
        <p:nvSpPr>
          <p:cNvPr id="9" name="Rectangle 8">
            <a:extLst>
              <a:ext uri="{FF2B5EF4-FFF2-40B4-BE49-F238E27FC236}">
                <a16:creationId xmlns:a16="http://schemas.microsoft.com/office/drawing/2014/main" id="{953ABD4B-46C7-4A52-9AE2-EBB99B2F9B54}"/>
              </a:ext>
            </a:extLst>
          </p:cNvPr>
          <p:cNvSpPr/>
          <p:nvPr/>
        </p:nvSpPr>
        <p:spPr>
          <a:xfrm>
            <a:off x="3495675" y="3884506"/>
            <a:ext cx="1462087" cy="447675"/>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F1A9BCF-EB65-44E6-8595-C852ECAC9B0B}"/>
              </a:ext>
            </a:extLst>
          </p:cNvPr>
          <p:cNvSpPr txBox="1"/>
          <p:nvPr/>
        </p:nvSpPr>
        <p:spPr>
          <a:xfrm>
            <a:off x="1943099" y="4540036"/>
            <a:ext cx="2943225" cy="1477328"/>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Depending on lighting conditions, you’ll usually want several hundred samples to achieve a high quality image.</a:t>
            </a:r>
          </a:p>
        </p:txBody>
      </p:sp>
    </p:spTree>
    <p:extLst>
      <p:ext uri="{BB962C8B-B14F-4D97-AF65-F5344CB8AC3E}">
        <p14:creationId xmlns:p14="http://schemas.microsoft.com/office/powerpoint/2010/main" val="20099129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2121-BCEB-49E3-8341-473F8A4B6367}"/>
              </a:ext>
            </a:extLst>
          </p:cNvPr>
          <p:cNvSpPr>
            <a:spLocks noGrp="1"/>
          </p:cNvSpPr>
          <p:nvPr>
            <p:ph type="title"/>
          </p:nvPr>
        </p:nvSpPr>
        <p:spPr/>
        <p:txBody>
          <a:bodyPr/>
          <a:lstStyle/>
          <a:p>
            <a:r>
              <a:rPr lang="en-US" dirty="0"/>
              <a:t>Denoising</a:t>
            </a:r>
          </a:p>
        </p:txBody>
      </p:sp>
      <p:pic>
        <p:nvPicPr>
          <p:cNvPr id="3" name="Picture 2">
            <a:extLst>
              <a:ext uri="{FF2B5EF4-FFF2-40B4-BE49-F238E27FC236}">
                <a16:creationId xmlns:a16="http://schemas.microsoft.com/office/drawing/2014/main" id="{E5708F3F-E336-4771-96A6-5736AC304D31}"/>
              </a:ext>
            </a:extLst>
          </p:cNvPr>
          <p:cNvPicPr>
            <a:picLocks noChangeAspect="1"/>
          </p:cNvPicPr>
          <p:nvPr/>
        </p:nvPicPr>
        <p:blipFill>
          <a:blip r:embed="rId2"/>
          <a:stretch>
            <a:fillRect/>
          </a:stretch>
        </p:blipFill>
        <p:spPr>
          <a:xfrm>
            <a:off x="4410074" y="2375714"/>
            <a:ext cx="3200400" cy="1543050"/>
          </a:xfrm>
          <a:prstGeom prst="rect">
            <a:avLst/>
          </a:prstGeom>
        </p:spPr>
      </p:pic>
      <p:sp>
        <p:nvSpPr>
          <p:cNvPr id="6" name="TextBox 5">
            <a:extLst>
              <a:ext uri="{FF2B5EF4-FFF2-40B4-BE49-F238E27FC236}">
                <a16:creationId xmlns:a16="http://schemas.microsoft.com/office/drawing/2014/main" id="{12B8BA41-8955-4426-B930-26368230CA38}"/>
              </a:ext>
            </a:extLst>
          </p:cNvPr>
          <p:cNvSpPr txBox="1"/>
          <p:nvPr/>
        </p:nvSpPr>
        <p:spPr>
          <a:xfrm>
            <a:off x="1195388" y="1175385"/>
            <a:ext cx="9801225" cy="1200329"/>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Rendering can take a very long time. Often, it would take too long to use an adequate number of samples. Denoising can drastically increase the image quality of a low-sample render. It can occasionally make the image blurry, but usually there is no drawback to having it enabled.</a:t>
            </a:r>
          </a:p>
        </p:txBody>
      </p:sp>
      <p:sp>
        <p:nvSpPr>
          <p:cNvPr id="7" name="Rectangle 6">
            <a:extLst>
              <a:ext uri="{FF2B5EF4-FFF2-40B4-BE49-F238E27FC236}">
                <a16:creationId xmlns:a16="http://schemas.microsoft.com/office/drawing/2014/main" id="{BFFD641D-CE6B-46B6-B499-3F9A9678368F}"/>
              </a:ext>
            </a:extLst>
          </p:cNvPr>
          <p:cNvSpPr/>
          <p:nvPr/>
        </p:nvSpPr>
        <p:spPr>
          <a:xfrm>
            <a:off x="4695825" y="3522556"/>
            <a:ext cx="2914649" cy="316019"/>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57200DB-A3AE-44F9-9F28-C66E6180C084}"/>
              </a:ext>
            </a:extLst>
          </p:cNvPr>
          <p:cNvSpPr/>
          <p:nvPr/>
        </p:nvSpPr>
        <p:spPr>
          <a:xfrm>
            <a:off x="4433888" y="3606747"/>
            <a:ext cx="261938" cy="312017"/>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FE750EE6-A74B-42F9-9077-7D7FF71963F4}"/>
              </a:ext>
            </a:extLst>
          </p:cNvPr>
          <p:cNvGrpSpPr/>
          <p:nvPr/>
        </p:nvGrpSpPr>
        <p:grpSpPr>
          <a:xfrm>
            <a:off x="2578894" y="4138612"/>
            <a:ext cx="7034212" cy="2171700"/>
            <a:chOff x="2409825" y="4138612"/>
            <a:chExt cx="7034212" cy="2171700"/>
          </a:xfrm>
        </p:grpSpPr>
        <p:pic>
          <p:nvPicPr>
            <p:cNvPr id="4" name="Picture 3">
              <a:extLst>
                <a:ext uri="{FF2B5EF4-FFF2-40B4-BE49-F238E27FC236}">
                  <a16:creationId xmlns:a16="http://schemas.microsoft.com/office/drawing/2014/main" id="{75554345-58C4-4B9B-A460-6E134B2E4C4E}"/>
                </a:ext>
              </a:extLst>
            </p:cNvPr>
            <p:cNvPicPr>
              <a:picLocks noChangeAspect="1"/>
            </p:cNvPicPr>
            <p:nvPr/>
          </p:nvPicPr>
          <p:blipFill>
            <a:blip r:embed="rId3"/>
            <a:stretch>
              <a:fillRect/>
            </a:stretch>
          </p:blipFill>
          <p:spPr>
            <a:xfrm>
              <a:off x="2409825" y="4224337"/>
              <a:ext cx="2171700" cy="2085975"/>
            </a:xfrm>
            <a:prstGeom prst="rect">
              <a:avLst/>
            </a:prstGeom>
          </p:spPr>
        </p:pic>
        <p:pic>
          <p:nvPicPr>
            <p:cNvPr id="5" name="Picture 4">
              <a:extLst>
                <a:ext uri="{FF2B5EF4-FFF2-40B4-BE49-F238E27FC236}">
                  <a16:creationId xmlns:a16="http://schemas.microsoft.com/office/drawing/2014/main" id="{57750E75-1EAC-4FD4-B7E9-D4A79BDE9525}"/>
                </a:ext>
              </a:extLst>
            </p:cNvPr>
            <p:cNvPicPr>
              <a:picLocks noChangeAspect="1"/>
            </p:cNvPicPr>
            <p:nvPr/>
          </p:nvPicPr>
          <p:blipFill>
            <a:blip r:embed="rId4"/>
            <a:stretch>
              <a:fillRect/>
            </a:stretch>
          </p:blipFill>
          <p:spPr>
            <a:xfrm>
              <a:off x="7300912" y="4138612"/>
              <a:ext cx="2143125" cy="2105025"/>
            </a:xfrm>
            <a:prstGeom prst="rect">
              <a:avLst/>
            </a:prstGeom>
          </p:spPr>
        </p:pic>
        <p:sp>
          <p:nvSpPr>
            <p:cNvPr id="9" name="Arrow: Right 8">
              <a:extLst>
                <a:ext uri="{FF2B5EF4-FFF2-40B4-BE49-F238E27FC236}">
                  <a16:creationId xmlns:a16="http://schemas.microsoft.com/office/drawing/2014/main" id="{30E096E8-1F87-4C32-BAC7-DFE52594805A}"/>
                </a:ext>
              </a:extLst>
            </p:cNvPr>
            <p:cNvSpPr/>
            <p:nvPr/>
          </p:nvSpPr>
          <p:spPr>
            <a:xfrm>
              <a:off x="5264943" y="4929514"/>
              <a:ext cx="1447800" cy="523220"/>
            </a:xfrm>
            <a:prstGeom prst="rightArrow">
              <a:avLst/>
            </a:prstGeom>
            <a:solidFill>
              <a:srgbClr val="3F8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84448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BE06-523B-4E85-98B4-8258C7190BFE}"/>
              </a:ext>
            </a:extLst>
          </p:cNvPr>
          <p:cNvSpPr>
            <a:spLocks noGrp="1"/>
          </p:cNvSpPr>
          <p:nvPr>
            <p:ph type="title"/>
          </p:nvPr>
        </p:nvSpPr>
        <p:spPr>
          <a:xfrm>
            <a:off x="838200" y="2766218"/>
            <a:ext cx="10515600" cy="1325563"/>
          </a:xfrm>
        </p:spPr>
        <p:txBody>
          <a:bodyPr/>
          <a:lstStyle/>
          <a:p>
            <a:r>
              <a:rPr lang="en-US" dirty="0"/>
              <a:t>Materials</a:t>
            </a:r>
          </a:p>
        </p:txBody>
      </p:sp>
    </p:spTree>
    <p:extLst>
      <p:ext uri="{BB962C8B-B14F-4D97-AF65-F5344CB8AC3E}">
        <p14:creationId xmlns:p14="http://schemas.microsoft.com/office/powerpoint/2010/main" val="24912533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859C9-5577-44DE-B8E0-50C78B83521C}"/>
              </a:ext>
            </a:extLst>
          </p:cNvPr>
          <p:cNvSpPr txBox="1"/>
          <p:nvPr/>
        </p:nvSpPr>
        <p:spPr>
          <a:xfrm>
            <a:off x="3598333" y="276212"/>
            <a:ext cx="4995335" cy="923330"/>
          </a:xfrm>
          <a:prstGeom prst="rect">
            <a:avLst/>
          </a:prstGeom>
          <a:noFill/>
        </p:spPr>
        <p:txBody>
          <a:bodyPr wrap="square" rtlCol="0">
            <a:spAutoFit/>
          </a:bodyPr>
          <a:lstStyle/>
          <a:p>
            <a:r>
              <a:rPr lang="en-US" sz="5400" dirty="0">
                <a:solidFill>
                  <a:schemeClr val="bg1"/>
                </a:solidFill>
                <a:latin typeface="Roboto" panose="02000000000000000000" pitchFamily="2" charset="0"/>
                <a:ea typeface="Roboto" panose="02000000000000000000" pitchFamily="2" charset="0"/>
                <a:cs typeface="Droid Sans" panose="020B0606030804020204" pitchFamily="34" charset="0"/>
              </a:rPr>
              <a:t>Motion controls</a:t>
            </a:r>
          </a:p>
        </p:txBody>
      </p:sp>
      <p:grpSp>
        <p:nvGrpSpPr>
          <p:cNvPr id="57" name="Group 56">
            <a:extLst>
              <a:ext uri="{FF2B5EF4-FFF2-40B4-BE49-F238E27FC236}">
                <a16:creationId xmlns:a16="http://schemas.microsoft.com/office/drawing/2014/main" id="{41E6974B-15E9-4F4B-A033-C66BC50FDC85}"/>
              </a:ext>
            </a:extLst>
          </p:cNvPr>
          <p:cNvGrpSpPr/>
          <p:nvPr/>
        </p:nvGrpSpPr>
        <p:grpSpPr>
          <a:xfrm>
            <a:off x="2289715" y="1499504"/>
            <a:ext cx="3310985" cy="1017103"/>
            <a:chOff x="2289715" y="1347639"/>
            <a:chExt cx="3310985" cy="1017103"/>
          </a:xfrm>
        </p:grpSpPr>
        <p:sp>
          <p:nvSpPr>
            <p:cNvPr id="6" name="TextBox 5">
              <a:extLst>
                <a:ext uri="{FF2B5EF4-FFF2-40B4-BE49-F238E27FC236}">
                  <a16:creationId xmlns:a16="http://schemas.microsoft.com/office/drawing/2014/main" id="{4BEAC83A-C613-4948-8792-7A8C9B0271A2}"/>
                </a:ext>
              </a:extLst>
            </p:cNvPr>
            <p:cNvSpPr txBox="1"/>
            <p:nvPr/>
          </p:nvSpPr>
          <p:spPr>
            <a:xfrm>
              <a:off x="3300624" y="1502765"/>
              <a:ext cx="2300076"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Rotate view</a:t>
              </a:r>
            </a:p>
          </p:txBody>
        </p:sp>
        <p:grpSp>
          <p:nvGrpSpPr>
            <p:cNvPr id="17" name="Group 16">
              <a:extLst>
                <a:ext uri="{FF2B5EF4-FFF2-40B4-BE49-F238E27FC236}">
                  <a16:creationId xmlns:a16="http://schemas.microsoft.com/office/drawing/2014/main" id="{08FB27B2-AE53-4EA6-8032-4BBA98851E81}"/>
                </a:ext>
              </a:extLst>
            </p:cNvPr>
            <p:cNvGrpSpPr/>
            <p:nvPr/>
          </p:nvGrpSpPr>
          <p:grpSpPr>
            <a:xfrm>
              <a:off x="2289715" y="1347639"/>
              <a:ext cx="641891" cy="1017103"/>
              <a:chOff x="5143499" y="2943225"/>
              <a:chExt cx="1971675" cy="3124200"/>
            </a:xfrm>
          </p:grpSpPr>
          <p:sp>
            <p:nvSpPr>
              <p:cNvPr id="7" name="Rectangle: Rounded Corners 6">
                <a:extLst>
                  <a:ext uri="{FF2B5EF4-FFF2-40B4-BE49-F238E27FC236}">
                    <a16:creationId xmlns:a16="http://schemas.microsoft.com/office/drawing/2014/main" id="{4982669C-359A-4DC0-B002-5F3BBEC4BDF3}"/>
                  </a:ext>
                </a:extLst>
              </p:cNvPr>
              <p:cNvSpPr/>
              <p:nvPr/>
            </p:nvSpPr>
            <p:spPr>
              <a:xfrm>
                <a:off x="5143500" y="2943225"/>
                <a:ext cx="1905000" cy="3124200"/>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861D9217-563C-467E-AE27-D835A10FED59}"/>
                  </a:ext>
                </a:extLst>
              </p:cNvPr>
              <p:cNvSpPr/>
              <p:nvPr/>
            </p:nvSpPr>
            <p:spPr>
              <a:xfrm rot="10800000" flipV="1">
                <a:off x="5143499" y="4155043"/>
                <a:ext cx="1971675" cy="342900"/>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FFFBDBB-91B1-476B-B943-E09A2C84FCB4}"/>
                  </a:ext>
                </a:extLst>
              </p:cNvPr>
              <p:cNvCxnSpPr>
                <a:cxnSpLocks/>
              </p:cNvCxnSpPr>
              <p:nvPr/>
            </p:nvCxnSpPr>
            <p:spPr>
              <a:xfrm>
                <a:off x="6096000" y="3886200"/>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D713257B-0C21-47B7-A20A-0265F1A93AB1}"/>
                  </a:ext>
                </a:extLst>
              </p:cNvPr>
              <p:cNvSpPr/>
              <p:nvPr/>
            </p:nvSpPr>
            <p:spPr>
              <a:xfrm>
                <a:off x="5916219" y="3212068"/>
                <a:ext cx="359562" cy="674131"/>
              </a:xfrm>
              <a:prstGeom prst="roundRect">
                <a:avLst>
                  <a:gd name="adj" fmla="val 50000"/>
                </a:avLst>
              </a:prstGeom>
              <a:solidFill>
                <a:srgbClr val="FFC69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1D23FCF-DB1D-43E3-B477-B75BE147F32C}"/>
                  </a:ext>
                </a:extLst>
              </p:cNvPr>
              <p:cNvCxnSpPr>
                <a:cxnSpLocks/>
              </p:cNvCxnSpPr>
              <p:nvPr/>
            </p:nvCxnSpPr>
            <p:spPr>
              <a:xfrm>
                <a:off x="6096000" y="2943225"/>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BDCECB9B-BABA-4A84-ABF0-618E2088CF4B}"/>
              </a:ext>
            </a:extLst>
          </p:cNvPr>
          <p:cNvGrpSpPr/>
          <p:nvPr/>
        </p:nvGrpSpPr>
        <p:grpSpPr>
          <a:xfrm>
            <a:off x="616535" y="2915425"/>
            <a:ext cx="10608889" cy="1017103"/>
            <a:chOff x="616535" y="2763560"/>
            <a:chExt cx="10608889" cy="1017103"/>
          </a:xfrm>
        </p:grpSpPr>
        <p:grpSp>
          <p:nvGrpSpPr>
            <p:cNvPr id="18" name="Group 17">
              <a:extLst>
                <a:ext uri="{FF2B5EF4-FFF2-40B4-BE49-F238E27FC236}">
                  <a16:creationId xmlns:a16="http://schemas.microsoft.com/office/drawing/2014/main" id="{855A1D5E-200E-40EC-8A37-A9CAAD28C37B}"/>
                </a:ext>
              </a:extLst>
            </p:cNvPr>
            <p:cNvGrpSpPr/>
            <p:nvPr/>
          </p:nvGrpSpPr>
          <p:grpSpPr>
            <a:xfrm>
              <a:off x="2289716" y="2763560"/>
              <a:ext cx="641891" cy="1017103"/>
              <a:chOff x="5143499" y="2943225"/>
              <a:chExt cx="1971675" cy="3124200"/>
            </a:xfrm>
          </p:grpSpPr>
          <p:sp>
            <p:nvSpPr>
              <p:cNvPr id="19" name="Rectangle: Rounded Corners 18">
                <a:extLst>
                  <a:ext uri="{FF2B5EF4-FFF2-40B4-BE49-F238E27FC236}">
                    <a16:creationId xmlns:a16="http://schemas.microsoft.com/office/drawing/2014/main" id="{A06CA407-86EF-4C0E-9540-8730D82C3DB8}"/>
                  </a:ext>
                </a:extLst>
              </p:cNvPr>
              <p:cNvSpPr/>
              <p:nvPr/>
            </p:nvSpPr>
            <p:spPr>
              <a:xfrm>
                <a:off x="5143500" y="2943225"/>
                <a:ext cx="1905000" cy="3124200"/>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C87AAABC-9774-492F-BB54-5444BD4D5027}"/>
                  </a:ext>
                </a:extLst>
              </p:cNvPr>
              <p:cNvSpPr/>
              <p:nvPr/>
            </p:nvSpPr>
            <p:spPr>
              <a:xfrm rot="10800000" flipV="1">
                <a:off x="5143499" y="4155043"/>
                <a:ext cx="1971675" cy="342900"/>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9BA3395-EB3F-4942-8817-D3AB2CD4BE1E}"/>
                  </a:ext>
                </a:extLst>
              </p:cNvPr>
              <p:cNvCxnSpPr>
                <a:cxnSpLocks/>
              </p:cNvCxnSpPr>
              <p:nvPr/>
            </p:nvCxnSpPr>
            <p:spPr>
              <a:xfrm>
                <a:off x="6096000" y="3886200"/>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09F439CE-31F0-4353-8CE4-C64E827F9AAC}"/>
                  </a:ext>
                </a:extLst>
              </p:cNvPr>
              <p:cNvSpPr/>
              <p:nvPr/>
            </p:nvSpPr>
            <p:spPr>
              <a:xfrm>
                <a:off x="5916219" y="3212068"/>
                <a:ext cx="359562" cy="674131"/>
              </a:xfrm>
              <a:prstGeom prst="roundRect">
                <a:avLst>
                  <a:gd name="adj" fmla="val 50000"/>
                </a:avLst>
              </a:prstGeom>
              <a:solidFill>
                <a:srgbClr val="FFC69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9DA1EA6-0FC3-48E7-9FC5-8649D5B11EE5}"/>
                  </a:ext>
                </a:extLst>
              </p:cNvPr>
              <p:cNvCxnSpPr>
                <a:cxnSpLocks/>
              </p:cNvCxnSpPr>
              <p:nvPr/>
            </p:nvCxnSpPr>
            <p:spPr>
              <a:xfrm>
                <a:off x="6096000" y="2943225"/>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Rectangle: Rounded Corners 23">
              <a:extLst>
                <a:ext uri="{FF2B5EF4-FFF2-40B4-BE49-F238E27FC236}">
                  <a16:creationId xmlns:a16="http://schemas.microsoft.com/office/drawing/2014/main" id="{C85B512F-4746-4795-8B82-FB5B80D610E6}"/>
                </a:ext>
              </a:extLst>
            </p:cNvPr>
            <p:cNvSpPr/>
            <p:nvPr/>
          </p:nvSpPr>
          <p:spPr>
            <a:xfrm>
              <a:off x="616535" y="3158075"/>
              <a:ext cx="876300" cy="29527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SHIFT</a:t>
              </a:r>
            </a:p>
          </p:txBody>
        </p:sp>
        <p:sp>
          <p:nvSpPr>
            <p:cNvPr id="25" name="TextBox 24">
              <a:extLst>
                <a:ext uri="{FF2B5EF4-FFF2-40B4-BE49-F238E27FC236}">
                  <a16:creationId xmlns:a16="http://schemas.microsoft.com/office/drawing/2014/main" id="{D988117C-7FDC-4C50-9532-1F0CB6E23DEC}"/>
                </a:ext>
              </a:extLst>
            </p:cNvPr>
            <p:cNvSpPr txBox="1"/>
            <p:nvPr/>
          </p:nvSpPr>
          <p:spPr>
            <a:xfrm>
              <a:off x="1661384" y="2982546"/>
              <a:ext cx="376768" cy="646331"/>
            </a:xfrm>
            <a:prstGeom prst="rect">
              <a:avLst/>
            </a:prstGeom>
            <a:noFill/>
          </p:spPr>
          <p:txBody>
            <a:bodyPr wrap="square" rtlCol="0">
              <a:spAutoFit/>
            </a:bodyPr>
            <a:lstStyle/>
            <a:p>
              <a:r>
                <a:rPr lang="en-US" sz="3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26" name="TextBox 25">
              <a:extLst>
                <a:ext uri="{FF2B5EF4-FFF2-40B4-BE49-F238E27FC236}">
                  <a16:creationId xmlns:a16="http://schemas.microsoft.com/office/drawing/2014/main" id="{813988F0-0F25-465B-83D5-10891F056678}"/>
                </a:ext>
              </a:extLst>
            </p:cNvPr>
            <p:cNvSpPr txBox="1"/>
            <p:nvPr/>
          </p:nvSpPr>
          <p:spPr>
            <a:xfrm>
              <a:off x="3300624" y="3013323"/>
              <a:ext cx="7924800"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Move view</a:t>
              </a:r>
            </a:p>
          </p:txBody>
        </p:sp>
      </p:grpSp>
      <p:grpSp>
        <p:nvGrpSpPr>
          <p:cNvPr id="59" name="Group 58">
            <a:extLst>
              <a:ext uri="{FF2B5EF4-FFF2-40B4-BE49-F238E27FC236}">
                <a16:creationId xmlns:a16="http://schemas.microsoft.com/office/drawing/2014/main" id="{7E47B71F-ADC6-4F60-8D77-68B8280D6385}"/>
              </a:ext>
            </a:extLst>
          </p:cNvPr>
          <p:cNvGrpSpPr/>
          <p:nvPr/>
        </p:nvGrpSpPr>
        <p:grpSpPr>
          <a:xfrm>
            <a:off x="616535" y="4041784"/>
            <a:ext cx="11248876" cy="1421704"/>
            <a:chOff x="616535" y="3889919"/>
            <a:chExt cx="11248876" cy="1421704"/>
          </a:xfrm>
        </p:grpSpPr>
        <p:sp>
          <p:nvSpPr>
            <p:cNvPr id="27" name="Rectangle: Rounded Corners 26">
              <a:extLst>
                <a:ext uri="{FF2B5EF4-FFF2-40B4-BE49-F238E27FC236}">
                  <a16:creationId xmlns:a16="http://schemas.microsoft.com/office/drawing/2014/main" id="{085F9B73-BB40-4F85-8307-583DED8C3934}"/>
                </a:ext>
              </a:extLst>
            </p:cNvPr>
            <p:cNvSpPr/>
            <p:nvPr/>
          </p:nvSpPr>
          <p:spPr>
            <a:xfrm>
              <a:off x="616535" y="4434425"/>
              <a:ext cx="876300" cy="29527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SHIFT</a:t>
              </a:r>
            </a:p>
          </p:txBody>
        </p:sp>
        <p:sp>
          <p:nvSpPr>
            <p:cNvPr id="28" name="TextBox 27">
              <a:extLst>
                <a:ext uri="{FF2B5EF4-FFF2-40B4-BE49-F238E27FC236}">
                  <a16:creationId xmlns:a16="http://schemas.microsoft.com/office/drawing/2014/main" id="{B478D614-3AE8-44B0-B75C-067D1246FC27}"/>
                </a:ext>
              </a:extLst>
            </p:cNvPr>
            <p:cNvSpPr txBox="1"/>
            <p:nvPr/>
          </p:nvSpPr>
          <p:spPr>
            <a:xfrm>
              <a:off x="1661384" y="4258896"/>
              <a:ext cx="376768" cy="646331"/>
            </a:xfrm>
            <a:prstGeom prst="rect">
              <a:avLst/>
            </a:prstGeom>
            <a:noFill/>
          </p:spPr>
          <p:txBody>
            <a:bodyPr wrap="square" rtlCol="0">
              <a:spAutoFit/>
            </a:bodyPr>
            <a:lstStyle/>
            <a:p>
              <a:r>
                <a:rPr lang="en-US" sz="3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29" name="Rectangle: Rounded Corners 28">
              <a:extLst>
                <a:ext uri="{FF2B5EF4-FFF2-40B4-BE49-F238E27FC236}">
                  <a16:creationId xmlns:a16="http://schemas.microsoft.com/office/drawing/2014/main" id="{0EC175C0-0592-4A40-87BA-505CCFAAE3A3}"/>
                </a:ext>
              </a:extLst>
            </p:cNvPr>
            <p:cNvSpPr/>
            <p:nvPr/>
          </p:nvSpPr>
          <p:spPr>
            <a:xfrm>
              <a:off x="2316074" y="4302347"/>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a:t>
              </a:r>
            </a:p>
          </p:txBody>
        </p:sp>
        <p:sp>
          <p:nvSpPr>
            <p:cNvPr id="30" name="TextBox 29">
              <a:extLst>
                <a:ext uri="{FF2B5EF4-FFF2-40B4-BE49-F238E27FC236}">
                  <a16:creationId xmlns:a16="http://schemas.microsoft.com/office/drawing/2014/main" id="{1C7254AC-8B89-4F96-A81E-0D2D6672869A}"/>
                </a:ext>
              </a:extLst>
            </p:cNvPr>
            <p:cNvSpPr txBox="1"/>
            <p:nvPr/>
          </p:nvSpPr>
          <p:spPr>
            <a:xfrm>
              <a:off x="3300624" y="4277304"/>
              <a:ext cx="1138026"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Fly</a:t>
              </a:r>
            </a:p>
          </p:txBody>
        </p:sp>
        <p:sp>
          <p:nvSpPr>
            <p:cNvPr id="31" name="Rectangle: Rounded Corners 30">
              <a:extLst>
                <a:ext uri="{FF2B5EF4-FFF2-40B4-BE49-F238E27FC236}">
                  <a16:creationId xmlns:a16="http://schemas.microsoft.com/office/drawing/2014/main" id="{FA4DC21F-5FE2-4B49-8855-2F63DC94DEB4}"/>
                </a:ext>
              </a:extLst>
            </p:cNvPr>
            <p:cNvSpPr/>
            <p:nvPr/>
          </p:nvSpPr>
          <p:spPr>
            <a:xfrm>
              <a:off x="5306120" y="4062238"/>
              <a:ext cx="395002" cy="372187"/>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p>
          </p:txBody>
        </p:sp>
        <p:sp>
          <p:nvSpPr>
            <p:cNvPr id="32" name="Rectangle: Rounded Corners 31">
              <a:extLst>
                <a:ext uri="{FF2B5EF4-FFF2-40B4-BE49-F238E27FC236}">
                  <a16:creationId xmlns:a16="http://schemas.microsoft.com/office/drawing/2014/main" id="{59B134DE-1B86-47D6-919E-EDCCB359A7B6}"/>
                </a:ext>
              </a:extLst>
            </p:cNvPr>
            <p:cNvSpPr/>
            <p:nvPr/>
          </p:nvSpPr>
          <p:spPr>
            <a:xfrm>
              <a:off x="5456435" y="4533042"/>
              <a:ext cx="395002" cy="372187"/>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33" name="Rectangle: Rounded Corners 32">
              <a:extLst>
                <a:ext uri="{FF2B5EF4-FFF2-40B4-BE49-F238E27FC236}">
                  <a16:creationId xmlns:a16="http://schemas.microsoft.com/office/drawing/2014/main" id="{F03CC2A2-B59B-4466-8D4D-4F7765900C67}"/>
                </a:ext>
              </a:extLst>
            </p:cNvPr>
            <p:cNvSpPr/>
            <p:nvPr/>
          </p:nvSpPr>
          <p:spPr>
            <a:xfrm>
              <a:off x="4911118" y="4533042"/>
              <a:ext cx="395002" cy="372187"/>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4" name="Rectangle: Rounded Corners 33">
              <a:extLst>
                <a:ext uri="{FF2B5EF4-FFF2-40B4-BE49-F238E27FC236}">
                  <a16:creationId xmlns:a16="http://schemas.microsoft.com/office/drawing/2014/main" id="{745AF544-8A08-41BD-A9EB-2F222C028C11}"/>
                </a:ext>
              </a:extLst>
            </p:cNvPr>
            <p:cNvSpPr/>
            <p:nvPr/>
          </p:nvSpPr>
          <p:spPr>
            <a:xfrm>
              <a:off x="6001752" y="4533042"/>
              <a:ext cx="395002" cy="372187"/>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7" name="TextBox 36">
              <a:extLst>
                <a:ext uri="{FF2B5EF4-FFF2-40B4-BE49-F238E27FC236}">
                  <a16:creationId xmlns:a16="http://schemas.microsoft.com/office/drawing/2014/main" id="{3DA905F7-923B-4B8A-8046-018C28E3081D}"/>
                </a:ext>
              </a:extLst>
            </p:cNvPr>
            <p:cNvSpPr txBox="1"/>
            <p:nvPr/>
          </p:nvSpPr>
          <p:spPr>
            <a:xfrm>
              <a:off x="7813148" y="4630018"/>
              <a:ext cx="705669" cy="307777"/>
            </a:xfrm>
            <a:prstGeom prst="rect">
              <a:avLst/>
            </a:prstGeom>
            <a:noFill/>
          </p:spPr>
          <p:txBody>
            <a:bodyPr wrap="square" rtlCol="0">
              <a:spAutoFit/>
            </a:bodyPr>
            <a:lstStyle/>
            <a:p>
              <a:r>
                <a:rPr lang="en-US" sz="1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Down</a:t>
              </a:r>
            </a:p>
          </p:txBody>
        </p:sp>
        <p:sp>
          <p:nvSpPr>
            <p:cNvPr id="39" name="TextBox 38">
              <a:extLst>
                <a:ext uri="{FF2B5EF4-FFF2-40B4-BE49-F238E27FC236}">
                  <a16:creationId xmlns:a16="http://schemas.microsoft.com/office/drawing/2014/main" id="{99998417-4CBA-4181-B11A-48976B898B6F}"/>
                </a:ext>
              </a:extLst>
            </p:cNvPr>
            <p:cNvSpPr txBox="1"/>
            <p:nvPr/>
          </p:nvSpPr>
          <p:spPr>
            <a:xfrm>
              <a:off x="4228652" y="5003846"/>
              <a:ext cx="2850568" cy="307777"/>
            </a:xfrm>
            <a:prstGeom prst="rect">
              <a:avLst/>
            </a:prstGeom>
            <a:noFill/>
          </p:spPr>
          <p:txBody>
            <a:bodyPr wrap="square" rtlCol="0">
              <a:spAutoFit/>
            </a:bodyPr>
            <a:lstStyle/>
            <a:p>
              <a:r>
                <a:rPr lang="en-US" sz="1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Left / Right / Forward / Backward</a:t>
              </a:r>
            </a:p>
          </p:txBody>
        </p:sp>
        <p:sp>
          <p:nvSpPr>
            <p:cNvPr id="41" name="Rectangle: Rounded Corners 40">
              <a:extLst>
                <a:ext uri="{FF2B5EF4-FFF2-40B4-BE49-F238E27FC236}">
                  <a16:creationId xmlns:a16="http://schemas.microsoft.com/office/drawing/2014/main" id="{D85135E2-C569-4623-9673-CBEEE7CD5F42}"/>
                </a:ext>
              </a:extLst>
            </p:cNvPr>
            <p:cNvSpPr/>
            <p:nvPr/>
          </p:nvSpPr>
          <p:spPr>
            <a:xfrm>
              <a:off x="7267831" y="4571497"/>
              <a:ext cx="395002" cy="372187"/>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
          <p:nvSpPr>
            <p:cNvPr id="42" name="Rectangle: Rounded Corners 41">
              <a:extLst>
                <a:ext uri="{FF2B5EF4-FFF2-40B4-BE49-F238E27FC236}">
                  <a16:creationId xmlns:a16="http://schemas.microsoft.com/office/drawing/2014/main" id="{047192E0-B555-4581-A01D-7216A4FADF9C}"/>
                </a:ext>
              </a:extLst>
            </p:cNvPr>
            <p:cNvSpPr/>
            <p:nvPr/>
          </p:nvSpPr>
          <p:spPr>
            <a:xfrm>
              <a:off x="7267831" y="3927365"/>
              <a:ext cx="395002" cy="372187"/>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3" name="TextBox 42">
              <a:extLst>
                <a:ext uri="{FF2B5EF4-FFF2-40B4-BE49-F238E27FC236}">
                  <a16:creationId xmlns:a16="http://schemas.microsoft.com/office/drawing/2014/main" id="{1DF895D1-E185-4CA4-83F3-19636A72D343}"/>
                </a:ext>
              </a:extLst>
            </p:cNvPr>
            <p:cNvSpPr txBox="1"/>
            <p:nvPr/>
          </p:nvSpPr>
          <p:spPr>
            <a:xfrm>
              <a:off x="7813148" y="3977290"/>
              <a:ext cx="705669" cy="307777"/>
            </a:xfrm>
            <a:prstGeom prst="rect">
              <a:avLst/>
            </a:prstGeom>
            <a:noFill/>
          </p:spPr>
          <p:txBody>
            <a:bodyPr wrap="square" rtlCol="0">
              <a:spAutoFit/>
            </a:bodyPr>
            <a:lstStyle/>
            <a:p>
              <a:r>
                <a:rPr lang="en-US" sz="1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Up</a:t>
              </a:r>
            </a:p>
          </p:txBody>
        </p:sp>
        <p:sp>
          <p:nvSpPr>
            <p:cNvPr id="44" name="Rectangle: Rounded Corners 43">
              <a:extLst>
                <a:ext uri="{FF2B5EF4-FFF2-40B4-BE49-F238E27FC236}">
                  <a16:creationId xmlns:a16="http://schemas.microsoft.com/office/drawing/2014/main" id="{074001F5-FB81-468C-8697-CD4FDDC2E72A}"/>
                </a:ext>
              </a:extLst>
            </p:cNvPr>
            <p:cNvSpPr/>
            <p:nvPr/>
          </p:nvSpPr>
          <p:spPr>
            <a:xfrm>
              <a:off x="8792029" y="4103403"/>
              <a:ext cx="876300" cy="29527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SHIFT</a:t>
              </a:r>
            </a:p>
          </p:txBody>
        </p:sp>
        <p:sp>
          <p:nvSpPr>
            <p:cNvPr id="45" name="TextBox 44">
              <a:extLst>
                <a:ext uri="{FF2B5EF4-FFF2-40B4-BE49-F238E27FC236}">
                  <a16:creationId xmlns:a16="http://schemas.microsoft.com/office/drawing/2014/main" id="{D942850B-F742-4259-87C1-3D93BA74FF15}"/>
                </a:ext>
              </a:extLst>
            </p:cNvPr>
            <p:cNvSpPr txBox="1"/>
            <p:nvPr/>
          </p:nvSpPr>
          <p:spPr>
            <a:xfrm>
              <a:off x="8763454" y="4466604"/>
              <a:ext cx="946845" cy="307777"/>
            </a:xfrm>
            <a:prstGeom prst="rect">
              <a:avLst/>
            </a:prstGeom>
            <a:noFill/>
          </p:spPr>
          <p:txBody>
            <a:bodyPr wrap="square" rtlCol="0">
              <a:spAutoFit/>
            </a:bodyPr>
            <a:lstStyle/>
            <a:p>
              <a:r>
                <a:rPr lang="en-US" sz="1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Go faster</a:t>
              </a:r>
            </a:p>
          </p:txBody>
        </p:sp>
        <p:grpSp>
          <p:nvGrpSpPr>
            <p:cNvPr id="53" name="Group 52">
              <a:extLst>
                <a:ext uri="{FF2B5EF4-FFF2-40B4-BE49-F238E27FC236}">
                  <a16:creationId xmlns:a16="http://schemas.microsoft.com/office/drawing/2014/main" id="{A64BFF76-A65A-44F5-8323-23402D9CD990}"/>
                </a:ext>
              </a:extLst>
            </p:cNvPr>
            <p:cNvGrpSpPr/>
            <p:nvPr/>
          </p:nvGrpSpPr>
          <p:grpSpPr>
            <a:xfrm>
              <a:off x="10242477" y="3889919"/>
              <a:ext cx="643040" cy="1017517"/>
              <a:chOff x="10401300" y="3805238"/>
              <a:chExt cx="643040" cy="1017517"/>
            </a:xfrm>
          </p:grpSpPr>
          <p:sp>
            <p:nvSpPr>
              <p:cNvPr id="52" name="Freeform: Shape 51">
                <a:extLst>
                  <a:ext uri="{FF2B5EF4-FFF2-40B4-BE49-F238E27FC236}">
                    <a16:creationId xmlns:a16="http://schemas.microsoft.com/office/drawing/2014/main" id="{52C7AA73-E7B1-4FC9-BDD3-376F66D76089}"/>
                  </a:ext>
                </a:extLst>
              </p:cNvPr>
              <p:cNvSpPr/>
              <p:nvPr/>
            </p:nvSpPr>
            <p:spPr>
              <a:xfrm>
                <a:off x="10401300" y="380523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70C35180-FD85-4D0B-B3FB-16FDA3025D21}"/>
                  </a:ext>
                </a:extLst>
              </p:cNvPr>
              <p:cNvSpPr/>
              <p:nvPr/>
            </p:nvSpPr>
            <p:spPr>
              <a:xfrm>
                <a:off x="10402449" y="380565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c 47">
                <a:extLst>
                  <a:ext uri="{FF2B5EF4-FFF2-40B4-BE49-F238E27FC236}">
                    <a16:creationId xmlns:a16="http://schemas.microsoft.com/office/drawing/2014/main" id="{6E3A6E34-0D60-4353-B98D-9318F90ED73B}"/>
                  </a:ext>
                </a:extLst>
              </p:cNvPr>
              <p:cNvSpPr/>
              <p:nvPr/>
            </p:nvSpPr>
            <p:spPr>
              <a:xfrm rot="10800000" flipV="1">
                <a:off x="10402449" y="420016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E0C1E38-2ABE-4C65-91D2-A9595FBFAD04}"/>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468F27BF-1C63-4880-8F89-D47714CCBE8C}"/>
                  </a:ext>
                </a:extLst>
              </p:cNvPr>
              <p:cNvSpPr/>
              <p:nvPr/>
            </p:nvSpPr>
            <p:spPr>
              <a:xfrm>
                <a:off x="10654013" y="389317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4EBC60DC-AEBE-4E2F-82E8-69B3A17EB311}"/>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4BA4F75C-454E-42FB-8076-48545A41A65F}"/>
                </a:ext>
              </a:extLst>
            </p:cNvPr>
            <p:cNvSpPr txBox="1"/>
            <p:nvPr/>
          </p:nvSpPr>
          <p:spPr>
            <a:xfrm>
              <a:off x="10918566" y="4216104"/>
              <a:ext cx="946845" cy="307777"/>
            </a:xfrm>
            <a:prstGeom prst="rect">
              <a:avLst/>
            </a:prstGeom>
            <a:noFill/>
          </p:spPr>
          <p:txBody>
            <a:bodyPr wrap="square" rtlCol="0">
              <a:spAutoFit/>
            </a:bodyPr>
            <a:lstStyle/>
            <a:p>
              <a:r>
                <a:rPr lang="en-US" sz="1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Exit</a:t>
              </a:r>
            </a:p>
          </p:txBody>
        </p:sp>
      </p:grpSp>
      <p:grpSp>
        <p:nvGrpSpPr>
          <p:cNvPr id="60" name="Group 59">
            <a:extLst>
              <a:ext uri="{FF2B5EF4-FFF2-40B4-BE49-F238E27FC236}">
                <a16:creationId xmlns:a16="http://schemas.microsoft.com/office/drawing/2014/main" id="{6CAE4183-BB35-4F4F-BBAF-3360BBDD3BE6}"/>
              </a:ext>
            </a:extLst>
          </p:cNvPr>
          <p:cNvGrpSpPr/>
          <p:nvPr/>
        </p:nvGrpSpPr>
        <p:grpSpPr>
          <a:xfrm>
            <a:off x="2325045" y="5674637"/>
            <a:ext cx="4628205" cy="584775"/>
            <a:chOff x="2325045" y="5522772"/>
            <a:chExt cx="4628205" cy="584775"/>
          </a:xfrm>
        </p:grpSpPr>
        <p:sp>
          <p:nvSpPr>
            <p:cNvPr id="55" name="Rectangle: Rounded Corners 54">
              <a:extLst>
                <a:ext uri="{FF2B5EF4-FFF2-40B4-BE49-F238E27FC236}">
                  <a16:creationId xmlns:a16="http://schemas.microsoft.com/office/drawing/2014/main" id="{E962AF3B-AE6E-485F-B577-255E0906EFF3}"/>
                </a:ext>
              </a:extLst>
            </p:cNvPr>
            <p:cNvSpPr/>
            <p:nvPr/>
          </p:nvSpPr>
          <p:spPr>
            <a:xfrm>
              <a:off x="2325045" y="5547815"/>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a:t>
              </a:r>
            </a:p>
          </p:txBody>
        </p:sp>
        <p:sp>
          <p:nvSpPr>
            <p:cNvPr id="56" name="TextBox 55">
              <a:extLst>
                <a:ext uri="{FF2B5EF4-FFF2-40B4-BE49-F238E27FC236}">
                  <a16:creationId xmlns:a16="http://schemas.microsoft.com/office/drawing/2014/main" id="{081F6EF1-92CE-4405-BE00-F8E853D9C595}"/>
                </a:ext>
              </a:extLst>
            </p:cNvPr>
            <p:cNvSpPr txBox="1"/>
            <p:nvPr/>
          </p:nvSpPr>
          <p:spPr>
            <a:xfrm>
              <a:off x="3300624" y="5522772"/>
              <a:ext cx="3652626"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Focus on selected</a:t>
              </a:r>
            </a:p>
          </p:txBody>
        </p:sp>
      </p:grpSp>
      <p:grpSp>
        <p:nvGrpSpPr>
          <p:cNvPr id="81" name="Group 80">
            <a:extLst>
              <a:ext uri="{FF2B5EF4-FFF2-40B4-BE49-F238E27FC236}">
                <a16:creationId xmlns:a16="http://schemas.microsoft.com/office/drawing/2014/main" id="{2DDF0D80-59BE-4C6E-B2BB-CA450E3DC4D7}"/>
              </a:ext>
            </a:extLst>
          </p:cNvPr>
          <p:cNvGrpSpPr/>
          <p:nvPr/>
        </p:nvGrpSpPr>
        <p:grpSpPr>
          <a:xfrm>
            <a:off x="7407648" y="1247174"/>
            <a:ext cx="2353743" cy="1269433"/>
            <a:chOff x="7407648" y="1247174"/>
            <a:chExt cx="2353743" cy="1269433"/>
          </a:xfrm>
        </p:grpSpPr>
        <p:sp>
          <p:nvSpPr>
            <p:cNvPr id="62" name="TextBox 61">
              <a:extLst>
                <a:ext uri="{FF2B5EF4-FFF2-40B4-BE49-F238E27FC236}">
                  <a16:creationId xmlns:a16="http://schemas.microsoft.com/office/drawing/2014/main" id="{F04A6D8D-089E-424C-8452-B77955E678E4}"/>
                </a:ext>
              </a:extLst>
            </p:cNvPr>
            <p:cNvSpPr txBox="1"/>
            <p:nvPr/>
          </p:nvSpPr>
          <p:spPr>
            <a:xfrm>
              <a:off x="8418557" y="1654630"/>
              <a:ext cx="1342834"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Zoom</a:t>
              </a:r>
            </a:p>
          </p:txBody>
        </p:sp>
        <p:grpSp>
          <p:nvGrpSpPr>
            <p:cNvPr id="63" name="Group 62">
              <a:extLst>
                <a:ext uri="{FF2B5EF4-FFF2-40B4-BE49-F238E27FC236}">
                  <a16:creationId xmlns:a16="http://schemas.microsoft.com/office/drawing/2014/main" id="{07EE9B4A-3CF1-4DCC-95BF-6E0B4323B5FF}"/>
                </a:ext>
              </a:extLst>
            </p:cNvPr>
            <p:cNvGrpSpPr/>
            <p:nvPr/>
          </p:nvGrpSpPr>
          <p:grpSpPr>
            <a:xfrm>
              <a:off x="7407648" y="1499504"/>
              <a:ext cx="641891" cy="1017103"/>
              <a:chOff x="5143499" y="2943225"/>
              <a:chExt cx="1971675" cy="3124200"/>
            </a:xfrm>
          </p:grpSpPr>
          <p:sp>
            <p:nvSpPr>
              <p:cNvPr id="64" name="Rectangle: Rounded Corners 63">
                <a:extLst>
                  <a:ext uri="{FF2B5EF4-FFF2-40B4-BE49-F238E27FC236}">
                    <a16:creationId xmlns:a16="http://schemas.microsoft.com/office/drawing/2014/main" id="{628EF044-EA2B-49A4-ADD9-45A59AF3DCB7}"/>
                  </a:ext>
                </a:extLst>
              </p:cNvPr>
              <p:cNvSpPr/>
              <p:nvPr/>
            </p:nvSpPr>
            <p:spPr>
              <a:xfrm>
                <a:off x="5143500" y="2943225"/>
                <a:ext cx="1905000" cy="3124200"/>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c 64">
                <a:extLst>
                  <a:ext uri="{FF2B5EF4-FFF2-40B4-BE49-F238E27FC236}">
                    <a16:creationId xmlns:a16="http://schemas.microsoft.com/office/drawing/2014/main" id="{1D8656A0-F80F-4064-8DCC-4B5C583315A4}"/>
                  </a:ext>
                </a:extLst>
              </p:cNvPr>
              <p:cNvSpPr/>
              <p:nvPr/>
            </p:nvSpPr>
            <p:spPr>
              <a:xfrm rot="10800000" flipV="1">
                <a:off x="5143499" y="4155043"/>
                <a:ext cx="1971675" cy="342900"/>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D712ADAF-04D1-499F-A06F-9997CE00E09F}"/>
                  </a:ext>
                </a:extLst>
              </p:cNvPr>
              <p:cNvCxnSpPr>
                <a:cxnSpLocks/>
              </p:cNvCxnSpPr>
              <p:nvPr/>
            </p:nvCxnSpPr>
            <p:spPr>
              <a:xfrm>
                <a:off x="6096000" y="3886200"/>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EDCDD879-709B-4D49-B9E6-2FD56F88AB65}"/>
                  </a:ext>
                </a:extLst>
              </p:cNvPr>
              <p:cNvSpPr/>
              <p:nvPr/>
            </p:nvSpPr>
            <p:spPr>
              <a:xfrm>
                <a:off x="5916219" y="3212068"/>
                <a:ext cx="359562" cy="674131"/>
              </a:xfrm>
              <a:prstGeom prst="roundRect">
                <a:avLst>
                  <a:gd name="adj" fmla="val 50000"/>
                </a:avLst>
              </a:prstGeom>
              <a:solidFill>
                <a:srgbClr val="FFC69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99E6B6F5-5C8A-4667-808D-51FA14DAA314}"/>
                  </a:ext>
                </a:extLst>
              </p:cNvPr>
              <p:cNvCxnSpPr>
                <a:cxnSpLocks/>
              </p:cNvCxnSpPr>
              <p:nvPr/>
            </p:nvCxnSpPr>
            <p:spPr>
              <a:xfrm>
                <a:off x="6096000" y="2943225"/>
                <a:ext cx="0" cy="268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7" name="Arrow: Down 76">
              <a:extLst>
                <a:ext uri="{FF2B5EF4-FFF2-40B4-BE49-F238E27FC236}">
                  <a16:creationId xmlns:a16="http://schemas.microsoft.com/office/drawing/2014/main" id="{3B3D6273-4E7B-4C9D-BF52-EF1D6F2DC9F1}"/>
                </a:ext>
              </a:extLst>
            </p:cNvPr>
            <p:cNvSpPr/>
            <p:nvPr/>
          </p:nvSpPr>
          <p:spPr>
            <a:xfrm>
              <a:off x="7627492" y="1921263"/>
              <a:ext cx="180495" cy="20482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Down 78">
              <a:extLst>
                <a:ext uri="{FF2B5EF4-FFF2-40B4-BE49-F238E27FC236}">
                  <a16:creationId xmlns:a16="http://schemas.microsoft.com/office/drawing/2014/main" id="{2FCACEE4-4ACF-4C0E-9B29-9634459508B4}"/>
                </a:ext>
              </a:extLst>
            </p:cNvPr>
            <p:cNvSpPr/>
            <p:nvPr/>
          </p:nvSpPr>
          <p:spPr>
            <a:xfrm rot="10800000">
              <a:off x="7627491" y="1247174"/>
              <a:ext cx="180495" cy="204826"/>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Oval 103">
            <a:extLst>
              <a:ext uri="{FF2B5EF4-FFF2-40B4-BE49-F238E27FC236}">
                <a16:creationId xmlns:a16="http://schemas.microsoft.com/office/drawing/2014/main" id="{3ABF1947-2435-46B7-99A7-74FC4657CB28}"/>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41144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2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2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2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2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2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C0B8-D2B4-49E3-9025-D7D45FEA6AF4}"/>
              </a:ext>
            </a:extLst>
          </p:cNvPr>
          <p:cNvSpPr>
            <a:spLocks noGrp="1"/>
          </p:cNvSpPr>
          <p:nvPr>
            <p:ph type="title"/>
          </p:nvPr>
        </p:nvSpPr>
        <p:spPr/>
        <p:txBody>
          <a:bodyPr/>
          <a:lstStyle/>
          <a:p>
            <a:r>
              <a:rPr lang="en-US" dirty="0"/>
              <a:t>Splitting view areas</a:t>
            </a:r>
          </a:p>
        </p:txBody>
      </p:sp>
      <p:pic>
        <p:nvPicPr>
          <p:cNvPr id="3" name="Picture 2">
            <a:extLst>
              <a:ext uri="{FF2B5EF4-FFF2-40B4-BE49-F238E27FC236}">
                <a16:creationId xmlns:a16="http://schemas.microsoft.com/office/drawing/2014/main" id="{ACCECD4E-E1E6-45D8-8915-6C591533FA01}"/>
              </a:ext>
            </a:extLst>
          </p:cNvPr>
          <p:cNvPicPr>
            <a:picLocks noChangeAspect="1"/>
          </p:cNvPicPr>
          <p:nvPr/>
        </p:nvPicPr>
        <p:blipFill>
          <a:blip r:embed="rId2"/>
          <a:stretch>
            <a:fillRect/>
          </a:stretch>
        </p:blipFill>
        <p:spPr>
          <a:xfrm>
            <a:off x="3057525" y="2264331"/>
            <a:ext cx="6076950" cy="3418284"/>
          </a:xfrm>
          <a:prstGeom prst="rect">
            <a:avLst/>
          </a:prstGeom>
        </p:spPr>
      </p:pic>
      <p:sp>
        <p:nvSpPr>
          <p:cNvPr id="4" name="TextBox 3">
            <a:extLst>
              <a:ext uri="{FF2B5EF4-FFF2-40B4-BE49-F238E27FC236}">
                <a16:creationId xmlns:a16="http://schemas.microsoft.com/office/drawing/2014/main" id="{B1883D1F-FA3F-430D-861D-1B391A079870}"/>
              </a:ext>
            </a:extLst>
          </p:cNvPr>
          <p:cNvSpPr txBox="1"/>
          <p:nvPr/>
        </p:nvSpPr>
        <p:spPr>
          <a:xfrm>
            <a:off x="1195388" y="1175385"/>
            <a:ext cx="9801225"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While you’re working on materials, it’s useful to have two view areas so you can view and edit the material at the same time. </a:t>
            </a:r>
          </a:p>
        </p:txBody>
      </p:sp>
    </p:spTree>
    <p:extLst>
      <p:ext uri="{BB962C8B-B14F-4D97-AF65-F5344CB8AC3E}">
        <p14:creationId xmlns:p14="http://schemas.microsoft.com/office/powerpoint/2010/main" val="62242513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365C-5E25-4BF8-8F16-EBB2E5D97056}"/>
              </a:ext>
            </a:extLst>
          </p:cNvPr>
          <p:cNvSpPr>
            <a:spLocks noGrp="1"/>
          </p:cNvSpPr>
          <p:nvPr>
            <p:ph type="title"/>
          </p:nvPr>
        </p:nvSpPr>
        <p:spPr/>
        <p:txBody>
          <a:bodyPr/>
          <a:lstStyle/>
          <a:p>
            <a:r>
              <a:rPr lang="en-US" dirty="0"/>
              <a:t>Splitting view areas</a:t>
            </a:r>
          </a:p>
        </p:txBody>
      </p:sp>
      <p:pic>
        <p:nvPicPr>
          <p:cNvPr id="3" name="Picture 2">
            <a:extLst>
              <a:ext uri="{FF2B5EF4-FFF2-40B4-BE49-F238E27FC236}">
                <a16:creationId xmlns:a16="http://schemas.microsoft.com/office/drawing/2014/main" id="{E7BBE869-7CAE-4AFF-A74A-AE7A82A89064}"/>
              </a:ext>
            </a:extLst>
          </p:cNvPr>
          <p:cNvPicPr>
            <a:picLocks noChangeAspect="1"/>
          </p:cNvPicPr>
          <p:nvPr/>
        </p:nvPicPr>
        <p:blipFill>
          <a:blip r:embed="rId2"/>
          <a:stretch>
            <a:fillRect/>
          </a:stretch>
        </p:blipFill>
        <p:spPr>
          <a:xfrm>
            <a:off x="1352550" y="1850245"/>
            <a:ext cx="5802063" cy="2003093"/>
          </a:xfrm>
          <a:prstGeom prst="rect">
            <a:avLst/>
          </a:prstGeom>
        </p:spPr>
      </p:pic>
      <p:sp>
        <p:nvSpPr>
          <p:cNvPr id="4" name="TextBox 3">
            <a:extLst>
              <a:ext uri="{FF2B5EF4-FFF2-40B4-BE49-F238E27FC236}">
                <a16:creationId xmlns:a16="http://schemas.microsoft.com/office/drawing/2014/main" id="{359FB0C6-539A-4696-BB4E-64B775B03CE1}"/>
              </a:ext>
            </a:extLst>
          </p:cNvPr>
          <p:cNvSpPr txBox="1"/>
          <p:nvPr/>
        </p:nvSpPr>
        <p:spPr>
          <a:xfrm>
            <a:off x="1195388" y="1175385"/>
            <a:ext cx="9801225"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Move your mouse to just below the upper right corner of the viewport. The cursor should be a little plus shape. Then, drag down and to the left.</a:t>
            </a:r>
          </a:p>
        </p:txBody>
      </p:sp>
      <p:pic>
        <p:nvPicPr>
          <p:cNvPr id="5" name="Picture 4">
            <a:extLst>
              <a:ext uri="{FF2B5EF4-FFF2-40B4-BE49-F238E27FC236}">
                <a16:creationId xmlns:a16="http://schemas.microsoft.com/office/drawing/2014/main" id="{CC6E9E2D-1451-4E4E-BC87-92469BFDB1BB}"/>
              </a:ext>
            </a:extLst>
          </p:cNvPr>
          <p:cNvPicPr>
            <a:picLocks noChangeAspect="1"/>
          </p:cNvPicPr>
          <p:nvPr/>
        </p:nvPicPr>
        <p:blipFill>
          <a:blip r:embed="rId3"/>
          <a:stretch>
            <a:fillRect/>
          </a:stretch>
        </p:blipFill>
        <p:spPr>
          <a:xfrm>
            <a:off x="5700712" y="3211420"/>
            <a:ext cx="5043488" cy="3646580"/>
          </a:xfrm>
          <a:prstGeom prst="rect">
            <a:avLst/>
          </a:prstGeom>
        </p:spPr>
      </p:pic>
      <p:pic>
        <p:nvPicPr>
          <p:cNvPr id="7" name="Picture 6" descr="A close up of a device&#10;&#10;Description generated with high confidence">
            <a:extLst>
              <a:ext uri="{FF2B5EF4-FFF2-40B4-BE49-F238E27FC236}">
                <a16:creationId xmlns:a16="http://schemas.microsoft.com/office/drawing/2014/main" id="{C44FDF12-35B2-489A-8BA3-B42BF8A1C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3075" y="2237926"/>
            <a:ext cx="171474" cy="171474"/>
          </a:xfrm>
          <a:prstGeom prst="rect">
            <a:avLst/>
          </a:prstGeom>
        </p:spPr>
      </p:pic>
      <p:sp>
        <p:nvSpPr>
          <p:cNvPr id="8" name="Oval 7">
            <a:extLst>
              <a:ext uri="{FF2B5EF4-FFF2-40B4-BE49-F238E27FC236}">
                <a16:creationId xmlns:a16="http://schemas.microsoft.com/office/drawing/2014/main" id="{0EEF21AC-F27D-4585-B4E5-3CAFD30ACC69}"/>
              </a:ext>
            </a:extLst>
          </p:cNvPr>
          <p:cNvSpPr/>
          <p:nvPr/>
        </p:nvSpPr>
        <p:spPr>
          <a:xfrm>
            <a:off x="5600700" y="2186941"/>
            <a:ext cx="281940" cy="26004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device&#10;&#10;Description generated with high confidence">
            <a:extLst>
              <a:ext uri="{FF2B5EF4-FFF2-40B4-BE49-F238E27FC236}">
                <a16:creationId xmlns:a16="http://schemas.microsoft.com/office/drawing/2014/main" id="{753E3CED-6424-42EF-951F-5D03C164B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9995" y="4173406"/>
            <a:ext cx="171474" cy="171474"/>
          </a:xfrm>
          <a:prstGeom prst="rect">
            <a:avLst/>
          </a:prstGeom>
        </p:spPr>
      </p:pic>
      <p:sp>
        <p:nvSpPr>
          <p:cNvPr id="10" name="Arrow: Right 9">
            <a:extLst>
              <a:ext uri="{FF2B5EF4-FFF2-40B4-BE49-F238E27FC236}">
                <a16:creationId xmlns:a16="http://schemas.microsoft.com/office/drawing/2014/main" id="{8B6B9035-7B9C-4764-AAA3-AE618978EB31}"/>
              </a:ext>
            </a:extLst>
          </p:cNvPr>
          <p:cNvSpPr/>
          <p:nvPr/>
        </p:nvSpPr>
        <p:spPr>
          <a:xfrm rot="9886656">
            <a:off x="7857894" y="3726784"/>
            <a:ext cx="2316165" cy="3584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79594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2ACF-1564-4FEC-AF6D-D36131B89721}"/>
              </a:ext>
            </a:extLst>
          </p:cNvPr>
          <p:cNvSpPr>
            <a:spLocks noGrp="1"/>
          </p:cNvSpPr>
          <p:nvPr>
            <p:ph type="title"/>
          </p:nvPr>
        </p:nvSpPr>
        <p:spPr/>
        <p:txBody>
          <a:bodyPr/>
          <a:lstStyle/>
          <a:p>
            <a:r>
              <a:rPr lang="en-US" dirty="0"/>
              <a:t>The </a:t>
            </a:r>
            <a:r>
              <a:rPr lang="en-US" dirty="0" err="1"/>
              <a:t>shader</a:t>
            </a:r>
            <a:r>
              <a:rPr lang="en-US" dirty="0"/>
              <a:t> node editor</a:t>
            </a:r>
          </a:p>
        </p:txBody>
      </p:sp>
      <p:pic>
        <p:nvPicPr>
          <p:cNvPr id="3" name="Picture 2">
            <a:extLst>
              <a:ext uri="{FF2B5EF4-FFF2-40B4-BE49-F238E27FC236}">
                <a16:creationId xmlns:a16="http://schemas.microsoft.com/office/drawing/2014/main" id="{05A949F5-DDC5-43D4-9ED1-393761A71839}"/>
              </a:ext>
            </a:extLst>
          </p:cNvPr>
          <p:cNvPicPr>
            <a:picLocks noChangeAspect="1"/>
          </p:cNvPicPr>
          <p:nvPr/>
        </p:nvPicPr>
        <p:blipFill>
          <a:blip r:embed="rId2"/>
          <a:stretch>
            <a:fillRect/>
          </a:stretch>
        </p:blipFill>
        <p:spPr>
          <a:xfrm>
            <a:off x="1267326" y="1556083"/>
            <a:ext cx="3864364" cy="2173705"/>
          </a:xfrm>
          <a:prstGeom prst="rect">
            <a:avLst/>
          </a:prstGeom>
        </p:spPr>
      </p:pic>
      <p:sp>
        <p:nvSpPr>
          <p:cNvPr id="4" name="Rectangle 3">
            <a:extLst>
              <a:ext uri="{FF2B5EF4-FFF2-40B4-BE49-F238E27FC236}">
                <a16:creationId xmlns:a16="http://schemas.microsoft.com/office/drawing/2014/main" id="{A0A008A2-6D24-480C-9C4B-FD2E7DC79C8E}"/>
              </a:ext>
            </a:extLst>
          </p:cNvPr>
          <p:cNvSpPr/>
          <p:nvPr/>
        </p:nvSpPr>
        <p:spPr>
          <a:xfrm>
            <a:off x="2879307" y="1653151"/>
            <a:ext cx="80587" cy="56588"/>
          </a:xfrm>
          <a:prstGeom prst="rect">
            <a:avLst/>
          </a:prstGeom>
          <a:noFill/>
          <a:ln w="127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2B43085-2FE3-47BC-8E7D-E551AC054473}"/>
              </a:ext>
            </a:extLst>
          </p:cNvPr>
          <p:cNvPicPr>
            <a:picLocks noChangeAspect="1"/>
          </p:cNvPicPr>
          <p:nvPr/>
        </p:nvPicPr>
        <p:blipFill>
          <a:blip r:embed="rId3"/>
          <a:stretch>
            <a:fillRect/>
          </a:stretch>
        </p:blipFill>
        <p:spPr>
          <a:xfrm>
            <a:off x="5346351" y="2294006"/>
            <a:ext cx="749649" cy="559060"/>
          </a:xfrm>
          <a:prstGeom prst="rect">
            <a:avLst/>
          </a:prstGeom>
        </p:spPr>
      </p:pic>
      <p:sp>
        <p:nvSpPr>
          <p:cNvPr id="6" name="Rectangle 5">
            <a:extLst>
              <a:ext uri="{FF2B5EF4-FFF2-40B4-BE49-F238E27FC236}">
                <a16:creationId xmlns:a16="http://schemas.microsoft.com/office/drawing/2014/main" id="{10A39093-C5A5-4C9D-9FDD-B194D67499CE}"/>
              </a:ext>
            </a:extLst>
          </p:cNvPr>
          <p:cNvSpPr/>
          <p:nvPr/>
        </p:nvSpPr>
        <p:spPr>
          <a:xfrm>
            <a:off x="5448649" y="2378385"/>
            <a:ext cx="525431" cy="387675"/>
          </a:xfrm>
          <a:prstGeom prst="rect">
            <a:avLst/>
          </a:prstGeom>
          <a:noFill/>
          <a:ln w="381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7A7E1436-B62F-4007-9AAC-BE1DB93A4E4E}"/>
              </a:ext>
            </a:extLst>
          </p:cNvPr>
          <p:cNvCxnSpPr>
            <a:cxnSpLocks/>
          </p:cNvCxnSpPr>
          <p:nvPr/>
        </p:nvCxnSpPr>
        <p:spPr>
          <a:xfrm flipH="1" flipV="1">
            <a:off x="2959894" y="1706375"/>
            <a:ext cx="2488756" cy="1059685"/>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2B8BAE-3418-49FC-8E39-F7F0494E4511}"/>
              </a:ext>
            </a:extLst>
          </p:cNvPr>
          <p:cNvCxnSpPr>
            <a:cxnSpLocks/>
          </p:cNvCxnSpPr>
          <p:nvPr/>
        </p:nvCxnSpPr>
        <p:spPr>
          <a:xfrm flipH="1" flipV="1">
            <a:off x="2959894" y="1653151"/>
            <a:ext cx="2488755" cy="725234"/>
          </a:xfrm>
          <a:prstGeom prst="line">
            <a:avLst/>
          </a:prstGeom>
          <a:ln w="19050">
            <a:solidFill>
              <a:srgbClr val="FF891E"/>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9F35391-7BEC-466C-90FB-59DBC73EDD58}"/>
              </a:ext>
            </a:extLst>
          </p:cNvPr>
          <p:cNvPicPr>
            <a:picLocks noChangeAspect="1"/>
          </p:cNvPicPr>
          <p:nvPr/>
        </p:nvPicPr>
        <p:blipFill>
          <a:blip r:embed="rId4"/>
          <a:stretch>
            <a:fillRect/>
          </a:stretch>
        </p:blipFill>
        <p:spPr>
          <a:xfrm>
            <a:off x="6310661" y="1653151"/>
            <a:ext cx="4912995" cy="1861402"/>
          </a:xfrm>
          <a:prstGeom prst="rect">
            <a:avLst/>
          </a:prstGeom>
        </p:spPr>
      </p:pic>
      <p:sp>
        <p:nvSpPr>
          <p:cNvPr id="16" name="TextBox 15">
            <a:extLst>
              <a:ext uri="{FF2B5EF4-FFF2-40B4-BE49-F238E27FC236}">
                <a16:creationId xmlns:a16="http://schemas.microsoft.com/office/drawing/2014/main" id="{920A1172-6CA7-439A-B8ED-4A40EC2886B9}"/>
              </a:ext>
            </a:extLst>
          </p:cNvPr>
          <p:cNvSpPr txBox="1"/>
          <p:nvPr/>
        </p:nvSpPr>
        <p:spPr>
          <a:xfrm>
            <a:off x="1267326" y="4004935"/>
            <a:ext cx="9801225"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Every view area in Blender has a menu in the upper right that allows you to change its type. Let’s change our Right 3D view to a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Shader</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Editor.</a:t>
            </a:r>
          </a:p>
        </p:txBody>
      </p:sp>
      <p:pic>
        <p:nvPicPr>
          <p:cNvPr id="17" name="Picture 16">
            <a:extLst>
              <a:ext uri="{FF2B5EF4-FFF2-40B4-BE49-F238E27FC236}">
                <a16:creationId xmlns:a16="http://schemas.microsoft.com/office/drawing/2014/main" id="{D5F75A0F-5500-4CD8-830E-534B0CE05B19}"/>
              </a:ext>
            </a:extLst>
          </p:cNvPr>
          <p:cNvPicPr>
            <a:picLocks noChangeAspect="1"/>
          </p:cNvPicPr>
          <p:nvPr/>
        </p:nvPicPr>
        <p:blipFill>
          <a:blip r:embed="rId5"/>
          <a:stretch>
            <a:fillRect/>
          </a:stretch>
        </p:blipFill>
        <p:spPr>
          <a:xfrm>
            <a:off x="4163818" y="4651266"/>
            <a:ext cx="3864364" cy="2173705"/>
          </a:xfrm>
          <a:prstGeom prst="rect">
            <a:avLst/>
          </a:prstGeom>
        </p:spPr>
      </p:pic>
    </p:spTree>
    <p:extLst>
      <p:ext uri="{BB962C8B-B14F-4D97-AF65-F5344CB8AC3E}">
        <p14:creationId xmlns:p14="http://schemas.microsoft.com/office/powerpoint/2010/main" val="402687889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7067-321E-48E4-B1AF-29CA208D7932}"/>
              </a:ext>
            </a:extLst>
          </p:cNvPr>
          <p:cNvSpPr>
            <a:spLocks noGrp="1"/>
          </p:cNvSpPr>
          <p:nvPr>
            <p:ph type="title"/>
          </p:nvPr>
        </p:nvSpPr>
        <p:spPr/>
        <p:txBody>
          <a:bodyPr/>
          <a:lstStyle/>
          <a:p>
            <a:r>
              <a:rPr lang="en-US" dirty="0"/>
              <a:t>Nodes</a:t>
            </a:r>
          </a:p>
        </p:txBody>
      </p:sp>
      <p:sp>
        <p:nvSpPr>
          <p:cNvPr id="3" name="TextBox 2">
            <a:extLst>
              <a:ext uri="{FF2B5EF4-FFF2-40B4-BE49-F238E27FC236}">
                <a16:creationId xmlns:a16="http://schemas.microsoft.com/office/drawing/2014/main" id="{39730F14-D5CF-4430-81B1-E20E80587ED2}"/>
              </a:ext>
            </a:extLst>
          </p:cNvPr>
          <p:cNvSpPr txBox="1"/>
          <p:nvPr/>
        </p:nvSpPr>
        <p:spPr>
          <a:xfrm>
            <a:off x="1195388" y="1175385"/>
            <a:ext cx="9801225" cy="2031325"/>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Materials in Blender are created using nodes. Nodes are blocks that can pass out and receive data through wires. They are similar to functions in math or coding, but they don’t work with single numbers. Instead, they operate on an effectively infinite group of numbers that represents every part of an object all at once. </a:t>
            </a:r>
          </a:p>
          <a:p>
            <a:endPar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endParaRPr>
          </a:p>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Detail is automatically added and removed as necessary, so you don’t have to worry about lag.</a:t>
            </a:r>
          </a:p>
        </p:txBody>
      </p:sp>
      <p:pic>
        <p:nvPicPr>
          <p:cNvPr id="4" name="Picture 3">
            <a:extLst>
              <a:ext uri="{FF2B5EF4-FFF2-40B4-BE49-F238E27FC236}">
                <a16:creationId xmlns:a16="http://schemas.microsoft.com/office/drawing/2014/main" id="{A44B0D59-8006-453C-AB0F-0987ED612B7A}"/>
              </a:ext>
            </a:extLst>
          </p:cNvPr>
          <p:cNvPicPr>
            <a:picLocks noChangeAspect="1"/>
          </p:cNvPicPr>
          <p:nvPr/>
        </p:nvPicPr>
        <p:blipFill>
          <a:blip r:embed="rId2"/>
          <a:stretch>
            <a:fillRect/>
          </a:stretch>
        </p:blipFill>
        <p:spPr>
          <a:xfrm>
            <a:off x="4760118" y="3206710"/>
            <a:ext cx="2974181" cy="3260535"/>
          </a:xfrm>
          <a:prstGeom prst="rect">
            <a:avLst/>
          </a:prstGeom>
        </p:spPr>
      </p:pic>
      <p:sp>
        <p:nvSpPr>
          <p:cNvPr id="6" name="TextBox 5">
            <a:extLst>
              <a:ext uri="{FF2B5EF4-FFF2-40B4-BE49-F238E27FC236}">
                <a16:creationId xmlns:a16="http://schemas.microsoft.com/office/drawing/2014/main" id="{1177C873-95B5-4F4D-BEA7-748454C55608}"/>
              </a:ext>
            </a:extLst>
          </p:cNvPr>
          <p:cNvSpPr txBox="1"/>
          <p:nvPr/>
        </p:nvSpPr>
        <p:spPr>
          <a:xfrm>
            <a:off x="3910013" y="4766666"/>
            <a:ext cx="928687"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Inputs</a:t>
            </a:r>
          </a:p>
        </p:txBody>
      </p:sp>
      <p:sp>
        <p:nvSpPr>
          <p:cNvPr id="7" name="TextBox 6">
            <a:extLst>
              <a:ext uri="{FF2B5EF4-FFF2-40B4-BE49-F238E27FC236}">
                <a16:creationId xmlns:a16="http://schemas.microsoft.com/office/drawing/2014/main" id="{71682320-416D-40B4-8948-A0144185B60D}"/>
              </a:ext>
            </a:extLst>
          </p:cNvPr>
          <p:cNvSpPr txBox="1"/>
          <p:nvPr/>
        </p:nvSpPr>
        <p:spPr>
          <a:xfrm>
            <a:off x="6247208" y="3802022"/>
            <a:ext cx="928687"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Wire</a:t>
            </a:r>
          </a:p>
        </p:txBody>
      </p:sp>
      <p:sp>
        <p:nvSpPr>
          <p:cNvPr id="8" name="TextBox 7">
            <a:extLst>
              <a:ext uri="{FF2B5EF4-FFF2-40B4-BE49-F238E27FC236}">
                <a16:creationId xmlns:a16="http://schemas.microsoft.com/office/drawing/2014/main" id="{08CD395A-2CB6-42E5-945E-189E030145E1}"/>
              </a:ext>
            </a:extLst>
          </p:cNvPr>
          <p:cNvSpPr txBox="1"/>
          <p:nvPr/>
        </p:nvSpPr>
        <p:spPr>
          <a:xfrm>
            <a:off x="6096000" y="3206710"/>
            <a:ext cx="928687"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Output</a:t>
            </a:r>
          </a:p>
        </p:txBody>
      </p:sp>
    </p:spTree>
    <p:extLst>
      <p:ext uri="{BB962C8B-B14F-4D97-AF65-F5344CB8AC3E}">
        <p14:creationId xmlns:p14="http://schemas.microsoft.com/office/powerpoint/2010/main" val="421195701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6CEE-18B0-4E5F-8753-5262680133C5}"/>
              </a:ext>
            </a:extLst>
          </p:cNvPr>
          <p:cNvSpPr>
            <a:spLocks noGrp="1"/>
          </p:cNvSpPr>
          <p:nvPr>
            <p:ph type="title"/>
          </p:nvPr>
        </p:nvSpPr>
        <p:spPr/>
        <p:txBody>
          <a:bodyPr/>
          <a:lstStyle/>
          <a:p>
            <a:r>
              <a:rPr lang="en-US" dirty="0"/>
              <a:t>Setting up the environment</a:t>
            </a:r>
          </a:p>
        </p:txBody>
      </p:sp>
      <p:pic>
        <p:nvPicPr>
          <p:cNvPr id="3" name="Picture 2">
            <a:extLst>
              <a:ext uri="{FF2B5EF4-FFF2-40B4-BE49-F238E27FC236}">
                <a16:creationId xmlns:a16="http://schemas.microsoft.com/office/drawing/2014/main" id="{A42CB5AA-AEDB-4FAC-8528-490D9479AF00}"/>
              </a:ext>
            </a:extLst>
          </p:cNvPr>
          <p:cNvPicPr>
            <a:picLocks noChangeAspect="1"/>
          </p:cNvPicPr>
          <p:nvPr/>
        </p:nvPicPr>
        <p:blipFill>
          <a:blip r:embed="rId2"/>
          <a:stretch>
            <a:fillRect/>
          </a:stretch>
        </p:blipFill>
        <p:spPr>
          <a:xfrm>
            <a:off x="2747962" y="4832270"/>
            <a:ext cx="2676525" cy="962025"/>
          </a:xfrm>
          <a:prstGeom prst="rect">
            <a:avLst/>
          </a:prstGeom>
        </p:spPr>
      </p:pic>
      <p:sp>
        <p:nvSpPr>
          <p:cNvPr id="4" name="TextBox 3">
            <a:extLst>
              <a:ext uri="{FF2B5EF4-FFF2-40B4-BE49-F238E27FC236}">
                <a16:creationId xmlns:a16="http://schemas.microsoft.com/office/drawing/2014/main" id="{01D6B96E-3DCB-4706-96FB-8331505719EF}"/>
              </a:ext>
            </a:extLst>
          </p:cNvPr>
          <p:cNvSpPr txBox="1"/>
          <p:nvPr/>
        </p:nvSpPr>
        <p:spPr>
          <a:xfrm>
            <a:off x="2093119" y="1175385"/>
            <a:ext cx="8005762"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Right now, the sky is a boring solid grey, represented by these two nodes.</a:t>
            </a:r>
          </a:p>
        </p:txBody>
      </p:sp>
      <p:pic>
        <p:nvPicPr>
          <p:cNvPr id="6" name="Picture 5">
            <a:extLst>
              <a:ext uri="{FF2B5EF4-FFF2-40B4-BE49-F238E27FC236}">
                <a16:creationId xmlns:a16="http://schemas.microsoft.com/office/drawing/2014/main" id="{47B54014-C816-4EBC-873A-74661E2BCCDC}"/>
              </a:ext>
            </a:extLst>
          </p:cNvPr>
          <p:cNvPicPr>
            <a:picLocks noChangeAspect="1"/>
          </p:cNvPicPr>
          <p:nvPr/>
        </p:nvPicPr>
        <p:blipFill>
          <a:blip r:embed="rId3"/>
          <a:stretch>
            <a:fillRect/>
          </a:stretch>
        </p:blipFill>
        <p:spPr>
          <a:xfrm>
            <a:off x="4086225" y="1762760"/>
            <a:ext cx="4019550" cy="1476375"/>
          </a:xfrm>
          <a:prstGeom prst="rect">
            <a:avLst/>
          </a:prstGeom>
        </p:spPr>
      </p:pic>
      <p:sp>
        <p:nvSpPr>
          <p:cNvPr id="7" name="TextBox 6">
            <a:extLst>
              <a:ext uri="{FF2B5EF4-FFF2-40B4-BE49-F238E27FC236}">
                <a16:creationId xmlns:a16="http://schemas.microsoft.com/office/drawing/2014/main" id="{09E2BD3D-FCF7-4613-BD17-3516B229EF15}"/>
              </a:ext>
            </a:extLst>
          </p:cNvPr>
          <p:cNvSpPr txBox="1"/>
          <p:nvPr/>
        </p:nvSpPr>
        <p:spPr>
          <a:xfrm>
            <a:off x="1894284" y="3618866"/>
            <a:ext cx="8403432"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Let’s add an Environment texture node by using Shift + A and searching for it.</a:t>
            </a:r>
          </a:p>
        </p:txBody>
      </p:sp>
      <p:pic>
        <p:nvPicPr>
          <p:cNvPr id="8" name="Picture 7">
            <a:extLst>
              <a:ext uri="{FF2B5EF4-FFF2-40B4-BE49-F238E27FC236}">
                <a16:creationId xmlns:a16="http://schemas.microsoft.com/office/drawing/2014/main" id="{10DBF380-EFF1-4212-BC58-7F655F619372}"/>
              </a:ext>
            </a:extLst>
          </p:cNvPr>
          <p:cNvPicPr>
            <a:picLocks noChangeAspect="1"/>
          </p:cNvPicPr>
          <p:nvPr/>
        </p:nvPicPr>
        <p:blipFill>
          <a:blip r:embed="rId4"/>
          <a:stretch>
            <a:fillRect/>
          </a:stretch>
        </p:blipFill>
        <p:spPr>
          <a:xfrm>
            <a:off x="6096000" y="4256008"/>
            <a:ext cx="3114675" cy="2114550"/>
          </a:xfrm>
          <a:prstGeom prst="rect">
            <a:avLst/>
          </a:prstGeom>
        </p:spPr>
      </p:pic>
    </p:spTree>
    <p:extLst>
      <p:ext uri="{BB962C8B-B14F-4D97-AF65-F5344CB8AC3E}">
        <p14:creationId xmlns:p14="http://schemas.microsoft.com/office/powerpoint/2010/main" val="404049551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551C-B561-475E-AC5C-DE619CAFF45E}"/>
              </a:ext>
            </a:extLst>
          </p:cNvPr>
          <p:cNvSpPr>
            <a:spLocks noGrp="1"/>
          </p:cNvSpPr>
          <p:nvPr>
            <p:ph type="title"/>
          </p:nvPr>
        </p:nvSpPr>
        <p:spPr/>
        <p:txBody>
          <a:bodyPr/>
          <a:lstStyle/>
          <a:p>
            <a:r>
              <a:rPr lang="en-US" dirty="0"/>
              <a:t>Setting up the environment</a:t>
            </a:r>
          </a:p>
        </p:txBody>
      </p:sp>
      <p:pic>
        <p:nvPicPr>
          <p:cNvPr id="3" name="Picture 2">
            <a:extLst>
              <a:ext uri="{FF2B5EF4-FFF2-40B4-BE49-F238E27FC236}">
                <a16:creationId xmlns:a16="http://schemas.microsoft.com/office/drawing/2014/main" id="{D6B29171-616C-4983-A949-38D488100357}"/>
              </a:ext>
            </a:extLst>
          </p:cNvPr>
          <p:cNvPicPr>
            <a:picLocks noChangeAspect="1"/>
          </p:cNvPicPr>
          <p:nvPr/>
        </p:nvPicPr>
        <p:blipFill>
          <a:blip r:embed="rId2"/>
          <a:stretch>
            <a:fillRect/>
          </a:stretch>
        </p:blipFill>
        <p:spPr>
          <a:xfrm>
            <a:off x="4538662" y="2098715"/>
            <a:ext cx="3114675" cy="2114550"/>
          </a:xfrm>
          <a:prstGeom prst="rect">
            <a:avLst/>
          </a:prstGeom>
        </p:spPr>
      </p:pic>
      <p:sp>
        <p:nvSpPr>
          <p:cNvPr id="4" name="TextBox 3">
            <a:extLst>
              <a:ext uri="{FF2B5EF4-FFF2-40B4-BE49-F238E27FC236}">
                <a16:creationId xmlns:a16="http://schemas.microsoft.com/office/drawing/2014/main" id="{7792A59F-248C-41A5-B176-BA2370C89F05}"/>
              </a:ext>
            </a:extLst>
          </p:cNvPr>
          <p:cNvSpPr txBox="1"/>
          <p:nvPr/>
        </p:nvSpPr>
        <p:spPr>
          <a:xfrm>
            <a:off x="1813322" y="1175385"/>
            <a:ext cx="8565356"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environment texture node uses a 360° HDR photograph as the sky. We’ll use spruit_sunrise_4k.hdr. HDR photos have light as well as image data embedded in them, So the sun in the photo will act like a realistic light source.</a:t>
            </a:r>
          </a:p>
        </p:txBody>
      </p:sp>
      <p:sp>
        <p:nvSpPr>
          <p:cNvPr id="5" name="Rectangle 4">
            <a:extLst>
              <a:ext uri="{FF2B5EF4-FFF2-40B4-BE49-F238E27FC236}">
                <a16:creationId xmlns:a16="http://schemas.microsoft.com/office/drawing/2014/main" id="{29C52D24-BD9E-4D6E-B2C2-6555FFA1354F}"/>
              </a:ext>
            </a:extLst>
          </p:cNvPr>
          <p:cNvSpPr/>
          <p:nvPr/>
        </p:nvSpPr>
        <p:spPr>
          <a:xfrm>
            <a:off x="6277324" y="2819751"/>
            <a:ext cx="1190276" cy="336240"/>
          </a:xfrm>
          <a:prstGeom prst="rect">
            <a:avLst/>
          </a:prstGeom>
          <a:noFill/>
          <a:ln w="381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ECEAE81-DCF0-4A2B-A508-DF721D214A70}"/>
              </a:ext>
            </a:extLst>
          </p:cNvPr>
          <p:cNvPicPr>
            <a:picLocks noChangeAspect="1"/>
          </p:cNvPicPr>
          <p:nvPr/>
        </p:nvPicPr>
        <p:blipFill>
          <a:blip r:embed="rId3"/>
          <a:stretch>
            <a:fillRect/>
          </a:stretch>
        </p:blipFill>
        <p:spPr>
          <a:xfrm>
            <a:off x="5607002" y="4505567"/>
            <a:ext cx="4771676" cy="1927023"/>
          </a:xfrm>
          <a:prstGeom prst="rect">
            <a:avLst/>
          </a:prstGeom>
        </p:spPr>
      </p:pic>
      <p:sp>
        <p:nvSpPr>
          <p:cNvPr id="7" name="TextBox 6">
            <a:extLst>
              <a:ext uri="{FF2B5EF4-FFF2-40B4-BE49-F238E27FC236}">
                <a16:creationId xmlns:a16="http://schemas.microsoft.com/office/drawing/2014/main" id="{11EBE287-7B06-4EAC-A45A-52000539A43E}"/>
              </a:ext>
            </a:extLst>
          </p:cNvPr>
          <p:cNvSpPr txBox="1"/>
          <p:nvPr/>
        </p:nvSpPr>
        <p:spPr>
          <a:xfrm>
            <a:off x="1810099" y="4759286"/>
            <a:ext cx="3796903" cy="1477328"/>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Next, plug the color from the environment texture node into the background node. You should get a beautiful background to your world!</a:t>
            </a:r>
          </a:p>
        </p:txBody>
      </p:sp>
    </p:spTree>
    <p:extLst>
      <p:ext uri="{BB962C8B-B14F-4D97-AF65-F5344CB8AC3E}">
        <p14:creationId xmlns:p14="http://schemas.microsoft.com/office/powerpoint/2010/main" val="268864723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074B-505E-4910-AE89-E7AE86A9A481}"/>
              </a:ext>
            </a:extLst>
          </p:cNvPr>
          <p:cNvSpPr>
            <a:spLocks noGrp="1"/>
          </p:cNvSpPr>
          <p:nvPr>
            <p:ph type="title"/>
          </p:nvPr>
        </p:nvSpPr>
        <p:spPr/>
        <p:txBody>
          <a:bodyPr/>
          <a:lstStyle/>
          <a:p>
            <a:r>
              <a:rPr lang="en-US" dirty="0" err="1"/>
              <a:t>Shader</a:t>
            </a:r>
            <a:r>
              <a:rPr lang="en-US" dirty="0"/>
              <a:t> types</a:t>
            </a:r>
          </a:p>
        </p:txBody>
      </p:sp>
      <p:grpSp>
        <p:nvGrpSpPr>
          <p:cNvPr id="8" name="Group 7">
            <a:extLst>
              <a:ext uri="{FF2B5EF4-FFF2-40B4-BE49-F238E27FC236}">
                <a16:creationId xmlns:a16="http://schemas.microsoft.com/office/drawing/2014/main" id="{A377AAA0-AE17-4682-9A93-BBF4FCAC38EC}"/>
              </a:ext>
            </a:extLst>
          </p:cNvPr>
          <p:cNvGrpSpPr/>
          <p:nvPr/>
        </p:nvGrpSpPr>
        <p:grpSpPr>
          <a:xfrm>
            <a:off x="2967038" y="3593981"/>
            <a:ext cx="6257925" cy="2088634"/>
            <a:chOff x="2524125" y="3593981"/>
            <a:chExt cx="6257925" cy="2088634"/>
          </a:xfrm>
        </p:grpSpPr>
        <p:pic>
          <p:nvPicPr>
            <p:cNvPr id="4" name="Picture 3">
              <a:extLst>
                <a:ext uri="{FF2B5EF4-FFF2-40B4-BE49-F238E27FC236}">
                  <a16:creationId xmlns:a16="http://schemas.microsoft.com/office/drawing/2014/main" id="{6B884CE7-82E4-4C91-8061-0414BB579DC4}"/>
                </a:ext>
              </a:extLst>
            </p:cNvPr>
            <p:cNvPicPr>
              <a:picLocks noChangeAspect="1"/>
            </p:cNvPicPr>
            <p:nvPr/>
          </p:nvPicPr>
          <p:blipFill>
            <a:blip r:embed="rId2"/>
            <a:stretch>
              <a:fillRect/>
            </a:stretch>
          </p:blipFill>
          <p:spPr>
            <a:xfrm>
              <a:off x="2524125" y="4171573"/>
              <a:ext cx="2603834" cy="933450"/>
            </a:xfrm>
            <a:prstGeom prst="rect">
              <a:avLst/>
            </a:prstGeom>
          </p:spPr>
        </p:pic>
        <p:pic>
          <p:nvPicPr>
            <p:cNvPr id="6" name="Picture 5">
              <a:extLst>
                <a:ext uri="{FF2B5EF4-FFF2-40B4-BE49-F238E27FC236}">
                  <a16:creationId xmlns:a16="http://schemas.microsoft.com/office/drawing/2014/main" id="{8766E132-58C5-4DF4-AAA6-943FB3719CDF}"/>
                </a:ext>
              </a:extLst>
            </p:cNvPr>
            <p:cNvPicPr>
              <a:picLocks noChangeAspect="1"/>
            </p:cNvPicPr>
            <p:nvPr/>
          </p:nvPicPr>
          <p:blipFill>
            <a:blip r:embed="rId3"/>
            <a:stretch>
              <a:fillRect/>
            </a:stretch>
          </p:blipFill>
          <p:spPr>
            <a:xfrm>
              <a:off x="6643687" y="3593981"/>
              <a:ext cx="2138363" cy="2088634"/>
            </a:xfrm>
            <a:prstGeom prst="rect">
              <a:avLst/>
            </a:prstGeom>
          </p:spPr>
        </p:pic>
      </p:grpSp>
      <p:sp>
        <p:nvSpPr>
          <p:cNvPr id="7" name="TextBox 6">
            <a:extLst>
              <a:ext uri="{FF2B5EF4-FFF2-40B4-BE49-F238E27FC236}">
                <a16:creationId xmlns:a16="http://schemas.microsoft.com/office/drawing/2014/main" id="{AA9FB1FA-C907-4A40-8E00-5665B207990E}"/>
              </a:ext>
            </a:extLst>
          </p:cNvPr>
          <p:cNvSpPr txBox="1"/>
          <p:nvPr/>
        </p:nvSpPr>
        <p:spPr>
          <a:xfrm>
            <a:off x="2081213" y="1175385"/>
            <a:ext cx="8029575" cy="2031325"/>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There are three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shader</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types: Object, World, and Line Style.</a:t>
            </a:r>
          </a:p>
          <a:p>
            <a:endPar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endParaRP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World controls the sky and the environment.</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Line Style controls 2D drawings.</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Object controls the material for every 3D object.</a:t>
            </a:r>
          </a:p>
          <a:p>
            <a:pPr marL="285750" indent="-285750">
              <a:buFont typeface="Arial" panose="020B0604020202020204" pitchFamily="34" charset="0"/>
              <a:buChar char="•"/>
            </a:pPr>
            <a:endPar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endParaRPr>
          </a:p>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Switch to Object mode using the menu to the right of the view mode menu.</a:t>
            </a:r>
          </a:p>
        </p:txBody>
      </p:sp>
    </p:spTree>
    <p:extLst>
      <p:ext uri="{BB962C8B-B14F-4D97-AF65-F5344CB8AC3E}">
        <p14:creationId xmlns:p14="http://schemas.microsoft.com/office/powerpoint/2010/main" val="39175693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038E8-8019-4732-8042-D9FF8951AD04}"/>
              </a:ext>
            </a:extLst>
          </p:cNvPr>
          <p:cNvSpPr>
            <a:spLocks noGrp="1"/>
          </p:cNvSpPr>
          <p:nvPr>
            <p:ph type="title"/>
          </p:nvPr>
        </p:nvSpPr>
        <p:spPr/>
        <p:txBody>
          <a:bodyPr/>
          <a:lstStyle/>
          <a:p>
            <a:r>
              <a:rPr lang="en-US" dirty="0"/>
              <a:t>The Principled </a:t>
            </a:r>
            <a:r>
              <a:rPr lang="en-US" dirty="0" err="1"/>
              <a:t>shader</a:t>
            </a:r>
            <a:endParaRPr lang="en-US" dirty="0"/>
          </a:p>
        </p:txBody>
      </p:sp>
      <p:pic>
        <p:nvPicPr>
          <p:cNvPr id="3" name="Picture 2">
            <a:extLst>
              <a:ext uri="{FF2B5EF4-FFF2-40B4-BE49-F238E27FC236}">
                <a16:creationId xmlns:a16="http://schemas.microsoft.com/office/drawing/2014/main" id="{B0E6B72E-9387-4181-B2D6-C507F33E13D7}"/>
              </a:ext>
            </a:extLst>
          </p:cNvPr>
          <p:cNvPicPr>
            <a:picLocks noChangeAspect="1"/>
          </p:cNvPicPr>
          <p:nvPr/>
        </p:nvPicPr>
        <p:blipFill>
          <a:blip r:embed="rId2"/>
          <a:stretch>
            <a:fillRect/>
          </a:stretch>
        </p:blipFill>
        <p:spPr>
          <a:xfrm>
            <a:off x="4948238" y="2500948"/>
            <a:ext cx="1912851" cy="4152900"/>
          </a:xfrm>
          <a:prstGeom prst="rect">
            <a:avLst/>
          </a:prstGeom>
        </p:spPr>
      </p:pic>
      <p:sp>
        <p:nvSpPr>
          <p:cNvPr id="4" name="TextBox 3">
            <a:extLst>
              <a:ext uri="{FF2B5EF4-FFF2-40B4-BE49-F238E27FC236}">
                <a16:creationId xmlns:a16="http://schemas.microsoft.com/office/drawing/2014/main" id="{5787B9FE-3C7B-43F4-A271-9A2B7FF1DF97}"/>
              </a:ext>
            </a:extLst>
          </p:cNvPr>
          <p:cNvSpPr txBox="1"/>
          <p:nvPr/>
        </p:nvSpPr>
        <p:spPr>
          <a:xfrm>
            <a:off x="1195388" y="1175385"/>
            <a:ext cx="9801225"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Principled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shader</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can create almost any surface that exists in real life. It’s also a standard format, so it’s interoperable with other software like Unreal Engine or Disney’s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Renderman</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There are a lot of controls, but most of the time you’ll only use a few.</a:t>
            </a:r>
          </a:p>
        </p:txBody>
      </p:sp>
    </p:spTree>
    <p:extLst>
      <p:ext uri="{BB962C8B-B14F-4D97-AF65-F5344CB8AC3E}">
        <p14:creationId xmlns:p14="http://schemas.microsoft.com/office/powerpoint/2010/main" val="207743490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C3AD-4FEA-4CA7-A622-DCC2FC9DBA0D}"/>
              </a:ext>
            </a:extLst>
          </p:cNvPr>
          <p:cNvSpPr>
            <a:spLocks noGrp="1"/>
          </p:cNvSpPr>
          <p:nvPr>
            <p:ph type="title"/>
          </p:nvPr>
        </p:nvSpPr>
        <p:spPr/>
        <p:txBody>
          <a:bodyPr/>
          <a:lstStyle/>
          <a:p>
            <a:r>
              <a:rPr lang="en-US" dirty="0"/>
              <a:t>Metallic</a:t>
            </a:r>
          </a:p>
        </p:txBody>
      </p:sp>
      <p:grpSp>
        <p:nvGrpSpPr>
          <p:cNvPr id="5" name="Group 4">
            <a:extLst>
              <a:ext uri="{FF2B5EF4-FFF2-40B4-BE49-F238E27FC236}">
                <a16:creationId xmlns:a16="http://schemas.microsoft.com/office/drawing/2014/main" id="{0F9A32F3-D0C0-4B0E-B24F-8F8F42A7810D}"/>
              </a:ext>
            </a:extLst>
          </p:cNvPr>
          <p:cNvGrpSpPr/>
          <p:nvPr/>
        </p:nvGrpSpPr>
        <p:grpSpPr>
          <a:xfrm>
            <a:off x="2216944" y="2933700"/>
            <a:ext cx="7758112" cy="3086100"/>
            <a:chOff x="1952625" y="2238375"/>
            <a:chExt cx="7758112" cy="3086100"/>
          </a:xfrm>
        </p:grpSpPr>
        <p:pic>
          <p:nvPicPr>
            <p:cNvPr id="3" name="Picture 2">
              <a:extLst>
                <a:ext uri="{FF2B5EF4-FFF2-40B4-BE49-F238E27FC236}">
                  <a16:creationId xmlns:a16="http://schemas.microsoft.com/office/drawing/2014/main" id="{3210C93C-3336-4A9B-A371-843D7D242751}"/>
                </a:ext>
              </a:extLst>
            </p:cNvPr>
            <p:cNvPicPr>
              <a:picLocks noChangeAspect="1"/>
            </p:cNvPicPr>
            <p:nvPr/>
          </p:nvPicPr>
          <p:blipFill>
            <a:blip r:embed="rId2"/>
            <a:stretch>
              <a:fillRect/>
            </a:stretch>
          </p:blipFill>
          <p:spPr>
            <a:xfrm>
              <a:off x="1952625" y="2238375"/>
              <a:ext cx="3009900" cy="3086100"/>
            </a:xfrm>
            <a:prstGeom prst="rect">
              <a:avLst/>
            </a:prstGeom>
          </p:spPr>
        </p:pic>
        <p:pic>
          <p:nvPicPr>
            <p:cNvPr id="4" name="Picture 3">
              <a:extLst>
                <a:ext uri="{FF2B5EF4-FFF2-40B4-BE49-F238E27FC236}">
                  <a16:creationId xmlns:a16="http://schemas.microsoft.com/office/drawing/2014/main" id="{6D22F8D5-C0A0-46D4-A691-42DC354ECF72}"/>
                </a:ext>
              </a:extLst>
            </p:cNvPr>
            <p:cNvPicPr>
              <a:picLocks noChangeAspect="1"/>
            </p:cNvPicPr>
            <p:nvPr/>
          </p:nvPicPr>
          <p:blipFill>
            <a:blip r:embed="rId3"/>
            <a:stretch>
              <a:fillRect/>
            </a:stretch>
          </p:blipFill>
          <p:spPr>
            <a:xfrm>
              <a:off x="6710362" y="2266950"/>
              <a:ext cx="3000375" cy="3057525"/>
            </a:xfrm>
            <a:prstGeom prst="rect">
              <a:avLst/>
            </a:prstGeom>
          </p:spPr>
        </p:pic>
      </p:grpSp>
      <p:sp>
        <p:nvSpPr>
          <p:cNvPr id="6" name="TextBox 5">
            <a:extLst>
              <a:ext uri="{FF2B5EF4-FFF2-40B4-BE49-F238E27FC236}">
                <a16:creationId xmlns:a16="http://schemas.microsoft.com/office/drawing/2014/main" id="{547B27BB-23ED-48C4-B832-16DA23A6A718}"/>
              </a:ext>
            </a:extLst>
          </p:cNvPr>
          <p:cNvSpPr txBox="1"/>
          <p:nvPr/>
        </p:nvSpPr>
        <p:spPr>
          <a:xfrm>
            <a:off x="4150519" y="1175385"/>
            <a:ext cx="3890962"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Makes the material look like metal. </a:t>
            </a:r>
          </a:p>
        </p:txBody>
      </p:sp>
    </p:spTree>
    <p:extLst>
      <p:ext uri="{BB962C8B-B14F-4D97-AF65-F5344CB8AC3E}">
        <p14:creationId xmlns:p14="http://schemas.microsoft.com/office/powerpoint/2010/main" val="284338592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E7D2-37BF-4323-A8DB-2056903F5A94}"/>
              </a:ext>
            </a:extLst>
          </p:cNvPr>
          <p:cNvSpPr>
            <a:spLocks noGrp="1"/>
          </p:cNvSpPr>
          <p:nvPr>
            <p:ph type="title"/>
          </p:nvPr>
        </p:nvSpPr>
        <p:spPr/>
        <p:txBody>
          <a:bodyPr/>
          <a:lstStyle/>
          <a:p>
            <a:r>
              <a:rPr lang="en-US" dirty="0"/>
              <a:t>Specular</a:t>
            </a:r>
          </a:p>
        </p:txBody>
      </p:sp>
      <p:grpSp>
        <p:nvGrpSpPr>
          <p:cNvPr id="6" name="Group 5">
            <a:extLst>
              <a:ext uri="{FF2B5EF4-FFF2-40B4-BE49-F238E27FC236}">
                <a16:creationId xmlns:a16="http://schemas.microsoft.com/office/drawing/2014/main" id="{8B560838-A2A3-44DC-852D-1A0BB7370BA1}"/>
              </a:ext>
            </a:extLst>
          </p:cNvPr>
          <p:cNvGrpSpPr/>
          <p:nvPr/>
        </p:nvGrpSpPr>
        <p:grpSpPr>
          <a:xfrm>
            <a:off x="1588292" y="2362200"/>
            <a:ext cx="9015413" cy="3733800"/>
            <a:chOff x="1338262" y="2743200"/>
            <a:chExt cx="9015413" cy="3733800"/>
          </a:xfrm>
        </p:grpSpPr>
        <p:pic>
          <p:nvPicPr>
            <p:cNvPr id="3" name="Picture 2">
              <a:extLst>
                <a:ext uri="{FF2B5EF4-FFF2-40B4-BE49-F238E27FC236}">
                  <a16:creationId xmlns:a16="http://schemas.microsoft.com/office/drawing/2014/main" id="{CD8ED4EE-9052-47D1-B85E-BD3B133ED344}"/>
                </a:ext>
              </a:extLst>
            </p:cNvPr>
            <p:cNvPicPr>
              <a:picLocks noChangeAspect="1"/>
            </p:cNvPicPr>
            <p:nvPr/>
          </p:nvPicPr>
          <p:blipFill>
            <a:blip r:embed="rId2"/>
            <a:stretch>
              <a:fillRect/>
            </a:stretch>
          </p:blipFill>
          <p:spPr>
            <a:xfrm>
              <a:off x="1338262" y="2743200"/>
              <a:ext cx="3705225" cy="3733800"/>
            </a:xfrm>
            <a:prstGeom prst="rect">
              <a:avLst/>
            </a:prstGeom>
          </p:spPr>
        </p:pic>
        <p:pic>
          <p:nvPicPr>
            <p:cNvPr id="4" name="Picture 3">
              <a:extLst>
                <a:ext uri="{FF2B5EF4-FFF2-40B4-BE49-F238E27FC236}">
                  <a16:creationId xmlns:a16="http://schemas.microsoft.com/office/drawing/2014/main" id="{F8888804-F668-40BD-9CF3-293CA4F8671D}"/>
                </a:ext>
              </a:extLst>
            </p:cNvPr>
            <p:cNvPicPr>
              <a:picLocks noChangeAspect="1"/>
            </p:cNvPicPr>
            <p:nvPr/>
          </p:nvPicPr>
          <p:blipFill>
            <a:blip r:embed="rId3"/>
            <a:stretch>
              <a:fillRect/>
            </a:stretch>
          </p:blipFill>
          <p:spPr>
            <a:xfrm>
              <a:off x="6543675" y="2743200"/>
              <a:ext cx="3810000" cy="3629025"/>
            </a:xfrm>
            <a:prstGeom prst="rect">
              <a:avLst/>
            </a:prstGeom>
          </p:spPr>
        </p:pic>
      </p:grpSp>
      <p:sp>
        <p:nvSpPr>
          <p:cNvPr id="5" name="TextBox 4">
            <a:extLst>
              <a:ext uri="{FF2B5EF4-FFF2-40B4-BE49-F238E27FC236}">
                <a16:creationId xmlns:a16="http://schemas.microsoft.com/office/drawing/2014/main" id="{C1EB1CB0-380C-42BB-ACDD-866A255F465C}"/>
              </a:ext>
            </a:extLst>
          </p:cNvPr>
          <p:cNvSpPr txBox="1"/>
          <p:nvPr/>
        </p:nvSpPr>
        <p:spPr>
          <a:xfrm>
            <a:off x="1285875" y="1394460"/>
            <a:ext cx="9620250"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Adjusts the surface reflectivity of the material. Only applicable to non-metallic materials.</a:t>
            </a:r>
          </a:p>
        </p:txBody>
      </p:sp>
    </p:spTree>
    <p:extLst>
      <p:ext uri="{BB962C8B-B14F-4D97-AF65-F5344CB8AC3E}">
        <p14:creationId xmlns:p14="http://schemas.microsoft.com/office/powerpoint/2010/main" val="353170673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99FC-34E2-4333-BB71-F997D7DF71EC}"/>
              </a:ext>
            </a:extLst>
          </p:cNvPr>
          <p:cNvSpPr>
            <a:spLocks noGrp="1"/>
          </p:cNvSpPr>
          <p:nvPr>
            <p:ph type="title"/>
          </p:nvPr>
        </p:nvSpPr>
        <p:spPr>
          <a:xfrm>
            <a:off x="838200" y="136525"/>
            <a:ext cx="10515600" cy="1325563"/>
          </a:xfrm>
        </p:spPr>
        <p:txBody>
          <a:bodyPr/>
          <a:lstStyle/>
          <a:p>
            <a:r>
              <a:rPr lang="en-US" dirty="0"/>
              <a:t>Object manipulation controls</a:t>
            </a:r>
          </a:p>
        </p:txBody>
      </p:sp>
      <p:grpSp>
        <p:nvGrpSpPr>
          <p:cNvPr id="45" name="Group 44">
            <a:extLst>
              <a:ext uri="{FF2B5EF4-FFF2-40B4-BE49-F238E27FC236}">
                <a16:creationId xmlns:a16="http://schemas.microsoft.com/office/drawing/2014/main" id="{C1D32E48-1F5F-443E-B1E8-C080180C6C71}"/>
              </a:ext>
            </a:extLst>
          </p:cNvPr>
          <p:cNvGrpSpPr/>
          <p:nvPr/>
        </p:nvGrpSpPr>
        <p:grpSpPr>
          <a:xfrm>
            <a:off x="1866601" y="1895737"/>
            <a:ext cx="4993682" cy="584775"/>
            <a:chOff x="1226959" y="1819092"/>
            <a:chExt cx="4993682" cy="584775"/>
          </a:xfrm>
        </p:grpSpPr>
        <p:sp>
          <p:nvSpPr>
            <p:cNvPr id="6" name="Rectangle: Rounded Corners 5">
              <a:extLst>
                <a:ext uri="{FF2B5EF4-FFF2-40B4-BE49-F238E27FC236}">
                  <a16:creationId xmlns:a16="http://schemas.microsoft.com/office/drawing/2014/main" id="{9FEADBFE-3CA0-4C9C-AFBA-5F31BE8EEBD6}"/>
                </a:ext>
              </a:extLst>
            </p:cNvPr>
            <p:cNvSpPr/>
            <p:nvPr/>
          </p:nvSpPr>
          <p:spPr>
            <a:xfrm>
              <a:off x="1226959" y="1832749"/>
              <a:ext cx="1017214" cy="557463"/>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7" name="TextBox 6">
              <a:extLst>
                <a:ext uri="{FF2B5EF4-FFF2-40B4-BE49-F238E27FC236}">
                  <a16:creationId xmlns:a16="http://schemas.microsoft.com/office/drawing/2014/main" id="{98217869-EF1F-4587-B928-68BDE0EB62DB}"/>
                </a:ext>
              </a:extLst>
            </p:cNvPr>
            <p:cNvSpPr txBox="1"/>
            <p:nvPr/>
          </p:nvSpPr>
          <p:spPr>
            <a:xfrm>
              <a:off x="2652924" y="1819092"/>
              <a:ext cx="3567717"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Toggle edit mode</a:t>
              </a:r>
            </a:p>
          </p:txBody>
        </p:sp>
      </p:grpSp>
      <p:grpSp>
        <p:nvGrpSpPr>
          <p:cNvPr id="46" name="Group 45">
            <a:extLst>
              <a:ext uri="{FF2B5EF4-FFF2-40B4-BE49-F238E27FC236}">
                <a16:creationId xmlns:a16="http://schemas.microsoft.com/office/drawing/2014/main" id="{B1625BC3-6888-466D-AB2A-712D1D6DD451}"/>
              </a:ext>
            </a:extLst>
          </p:cNvPr>
          <p:cNvGrpSpPr/>
          <p:nvPr/>
        </p:nvGrpSpPr>
        <p:grpSpPr>
          <a:xfrm>
            <a:off x="2091475" y="2772799"/>
            <a:ext cx="4110767" cy="584775"/>
            <a:chOff x="1451833" y="2696154"/>
            <a:chExt cx="4110767" cy="584775"/>
          </a:xfrm>
        </p:grpSpPr>
        <p:sp>
          <p:nvSpPr>
            <p:cNvPr id="9" name="Rectangle: Rounded Corners 8">
              <a:extLst>
                <a:ext uri="{FF2B5EF4-FFF2-40B4-BE49-F238E27FC236}">
                  <a16:creationId xmlns:a16="http://schemas.microsoft.com/office/drawing/2014/main" id="{54341432-85C4-4589-94AC-34D591B85C5A}"/>
                </a:ext>
              </a:extLst>
            </p:cNvPr>
            <p:cNvSpPr/>
            <p:nvPr/>
          </p:nvSpPr>
          <p:spPr>
            <a:xfrm>
              <a:off x="1451833" y="2721197"/>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TextBox 9">
              <a:extLst>
                <a:ext uri="{FF2B5EF4-FFF2-40B4-BE49-F238E27FC236}">
                  <a16:creationId xmlns:a16="http://schemas.microsoft.com/office/drawing/2014/main" id="{40FE0E51-26F5-452E-AD40-94FD87ABAC7E}"/>
                </a:ext>
              </a:extLst>
            </p:cNvPr>
            <p:cNvSpPr txBox="1"/>
            <p:nvPr/>
          </p:nvSpPr>
          <p:spPr>
            <a:xfrm>
              <a:off x="2652924" y="2696154"/>
              <a:ext cx="2909676"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Grab &amp; move</a:t>
              </a:r>
            </a:p>
          </p:txBody>
        </p:sp>
      </p:grpSp>
      <p:grpSp>
        <p:nvGrpSpPr>
          <p:cNvPr id="47" name="Group 46">
            <a:extLst>
              <a:ext uri="{FF2B5EF4-FFF2-40B4-BE49-F238E27FC236}">
                <a16:creationId xmlns:a16="http://schemas.microsoft.com/office/drawing/2014/main" id="{8327FD59-C507-4E7B-9099-635E4364A159}"/>
              </a:ext>
            </a:extLst>
          </p:cNvPr>
          <p:cNvGrpSpPr/>
          <p:nvPr/>
        </p:nvGrpSpPr>
        <p:grpSpPr>
          <a:xfrm>
            <a:off x="2091475" y="3634665"/>
            <a:ext cx="2662967" cy="584775"/>
            <a:chOff x="1451833" y="3558020"/>
            <a:chExt cx="2662967" cy="584775"/>
          </a:xfrm>
        </p:grpSpPr>
        <p:sp>
          <p:nvSpPr>
            <p:cNvPr id="11" name="Rectangle: Rounded Corners 10">
              <a:extLst>
                <a:ext uri="{FF2B5EF4-FFF2-40B4-BE49-F238E27FC236}">
                  <a16:creationId xmlns:a16="http://schemas.microsoft.com/office/drawing/2014/main" id="{FD85519C-BA42-4DB8-8FFC-71EA73C5AB19}"/>
                </a:ext>
              </a:extLst>
            </p:cNvPr>
            <p:cNvSpPr/>
            <p:nvPr/>
          </p:nvSpPr>
          <p:spPr>
            <a:xfrm>
              <a:off x="1451833" y="3583063"/>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12" name="TextBox 11">
              <a:extLst>
                <a:ext uri="{FF2B5EF4-FFF2-40B4-BE49-F238E27FC236}">
                  <a16:creationId xmlns:a16="http://schemas.microsoft.com/office/drawing/2014/main" id="{542FE3E7-A3CF-4E21-87C6-8AA67A2F6838}"/>
                </a:ext>
              </a:extLst>
            </p:cNvPr>
            <p:cNvSpPr txBox="1"/>
            <p:nvPr/>
          </p:nvSpPr>
          <p:spPr>
            <a:xfrm>
              <a:off x="2652924" y="3558020"/>
              <a:ext cx="1461876"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Rotate</a:t>
              </a:r>
            </a:p>
          </p:txBody>
        </p:sp>
      </p:grpSp>
      <p:grpSp>
        <p:nvGrpSpPr>
          <p:cNvPr id="48" name="Group 47">
            <a:extLst>
              <a:ext uri="{FF2B5EF4-FFF2-40B4-BE49-F238E27FC236}">
                <a16:creationId xmlns:a16="http://schemas.microsoft.com/office/drawing/2014/main" id="{0FB79FA2-DC5E-4296-A0B7-79E9D9A2044F}"/>
              </a:ext>
            </a:extLst>
          </p:cNvPr>
          <p:cNvGrpSpPr/>
          <p:nvPr/>
        </p:nvGrpSpPr>
        <p:grpSpPr>
          <a:xfrm>
            <a:off x="2091475" y="4496531"/>
            <a:ext cx="2529617" cy="584775"/>
            <a:chOff x="1451833" y="4419886"/>
            <a:chExt cx="2529617" cy="584775"/>
          </a:xfrm>
        </p:grpSpPr>
        <p:sp>
          <p:nvSpPr>
            <p:cNvPr id="13" name="Rectangle: Rounded Corners 12">
              <a:extLst>
                <a:ext uri="{FF2B5EF4-FFF2-40B4-BE49-F238E27FC236}">
                  <a16:creationId xmlns:a16="http://schemas.microsoft.com/office/drawing/2014/main" id="{62714F88-612C-4771-B2B1-5AF49C37227F}"/>
                </a:ext>
              </a:extLst>
            </p:cNvPr>
            <p:cNvSpPr/>
            <p:nvPr/>
          </p:nvSpPr>
          <p:spPr>
            <a:xfrm>
              <a:off x="1451833" y="4444929"/>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4" name="TextBox 13">
              <a:extLst>
                <a:ext uri="{FF2B5EF4-FFF2-40B4-BE49-F238E27FC236}">
                  <a16:creationId xmlns:a16="http://schemas.microsoft.com/office/drawing/2014/main" id="{5004C524-96B1-4DF3-AF8D-C1AE1DA69296}"/>
                </a:ext>
              </a:extLst>
            </p:cNvPr>
            <p:cNvSpPr txBox="1"/>
            <p:nvPr/>
          </p:nvSpPr>
          <p:spPr>
            <a:xfrm>
              <a:off x="2652924" y="4419886"/>
              <a:ext cx="1328526" cy="584775"/>
            </a:xfrm>
            <a:prstGeom prst="rect">
              <a:avLst/>
            </a:prstGeom>
            <a:noFill/>
          </p:spPr>
          <p:txBody>
            <a:bodyPr wrap="square" rtlCol="0">
              <a:spAutoFit/>
            </a:bodyPr>
            <a:lstStyle/>
            <a:p>
              <a:r>
                <a:rPr lang="en-US" sz="32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Scale</a:t>
              </a:r>
            </a:p>
          </p:txBody>
        </p:sp>
      </p:grpSp>
      <p:sp>
        <p:nvSpPr>
          <p:cNvPr id="50" name="Oval 49">
            <a:extLst>
              <a:ext uri="{FF2B5EF4-FFF2-40B4-BE49-F238E27FC236}">
                <a16:creationId xmlns:a16="http://schemas.microsoft.com/office/drawing/2014/main" id="{4C35409C-D163-433B-8954-F0586BB3E3E6}"/>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0BFC5E1-4683-40AC-AA90-1D6914860EBF}"/>
              </a:ext>
            </a:extLst>
          </p:cNvPr>
          <p:cNvGrpSpPr/>
          <p:nvPr/>
        </p:nvGrpSpPr>
        <p:grpSpPr>
          <a:xfrm>
            <a:off x="7601611" y="2436336"/>
            <a:ext cx="3470057" cy="2911258"/>
            <a:chOff x="7601611" y="2436336"/>
            <a:chExt cx="3470057" cy="2911258"/>
          </a:xfrm>
        </p:grpSpPr>
        <p:grpSp>
          <p:nvGrpSpPr>
            <p:cNvPr id="49" name="Group 48">
              <a:extLst>
                <a:ext uri="{FF2B5EF4-FFF2-40B4-BE49-F238E27FC236}">
                  <a16:creationId xmlns:a16="http://schemas.microsoft.com/office/drawing/2014/main" id="{AD86AF3F-9EE5-4B68-8A75-EC85A14223EA}"/>
                </a:ext>
              </a:extLst>
            </p:cNvPr>
            <p:cNvGrpSpPr/>
            <p:nvPr/>
          </p:nvGrpSpPr>
          <p:grpSpPr>
            <a:xfrm>
              <a:off x="8225663" y="2436336"/>
              <a:ext cx="2394713" cy="1985327"/>
              <a:chOff x="8654288" y="2390212"/>
              <a:chExt cx="2394713" cy="1985327"/>
            </a:xfrm>
          </p:grpSpPr>
          <p:grpSp>
            <p:nvGrpSpPr>
              <p:cNvPr id="33" name="Group 32">
                <a:extLst>
                  <a:ext uri="{FF2B5EF4-FFF2-40B4-BE49-F238E27FC236}">
                    <a16:creationId xmlns:a16="http://schemas.microsoft.com/office/drawing/2014/main" id="{CD30A6F0-4179-41AA-B96E-8CBC931C0E8F}"/>
                  </a:ext>
                </a:extLst>
              </p:cNvPr>
              <p:cNvGrpSpPr/>
              <p:nvPr/>
            </p:nvGrpSpPr>
            <p:grpSpPr>
              <a:xfrm>
                <a:off x="8654288" y="2390212"/>
                <a:ext cx="643040" cy="1017517"/>
                <a:chOff x="10401300" y="3805238"/>
                <a:chExt cx="643040" cy="1017517"/>
              </a:xfrm>
            </p:grpSpPr>
            <p:sp>
              <p:nvSpPr>
                <p:cNvPr id="35" name="Freeform: Shape 34">
                  <a:extLst>
                    <a:ext uri="{FF2B5EF4-FFF2-40B4-BE49-F238E27FC236}">
                      <a16:creationId xmlns:a16="http://schemas.microsoft.com/office/drawing/2014/main" id="{B9179CEA-E99D-4FDA-9D6C-03032B7F2877}"/>
                    </a:ext>
                  </a:extLst>
                </p:cNvPr>
                <p:cNvSpPr/>
                <p:nvPr/>
              </p:nvSpPr>
              <p:spPr>
                <a:xfrm>
                  <a:off x="10401300" y="380523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7A88D0D-7F80-4C25-AB53-F9975E04E4A6}"/>
                    </a:ext>
                  </a:extLst>
                </p:cNvPr>
                <p:cNvSpPr/>
                <p:nvPr/>
              </p:nvSpPr>
              <p:spPr>
                <a:xfrm>
                  <a:off x="10402449" y="380565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id="{008A66F9-9EA5-46E0-8FBC-9D121DFD6AF6}"/>
                    </a:ext>
                  </a:extLst>
                </p:cNvPr>
                <p:cNvSpPr/>
                <p:nvPr/>
              </p:nvSpPr>
              <p:spPr>
                <a:xfrm rot="10800000" flipV="1">
                  <a:off x="10402449" y="420016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CA9AA741-08EF-4E4D-89BE-319C0882F8FC}"/>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B12156AE-2159-447E-BAED-B7FFDCFF56A6}"/>
                    </a:ext>
                  </a:extLst>
                </p:cNvPr>
                <p:cNvSpPr/>
                <p:nvPr/>
              </p:nvSpPr>
              <p:spPr>
                <a:xfrm>
                  <a:off x="10654013" y="389317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FC912D3E-3D9C-4A5C-AD56-827767240796}"/>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EAED646E-DD49-4B41-A452-5821CE0750F3}"/>
                  </a:ext>
                </a:extLst>
              </p:cNvPr>
              <p:cNvSpPr txBox="1"/>
              <p:nvPr/>
            </p:nvSpPr>
            <p:spPr>
              <a:xfrm>
                <a:off x="9510203" y="2665941"/>
                <a:ext cx="1386397"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Apply</a:t>
                </a:r>
              </a:p>
            </p:txBody>
          </p:sp>
          <p:sp>
            <p:nvSpPr>
              <p:cNvPr id="43" name="Rectangle: Rounded Corners 42">
                <a:extLst>
                  <a:ext uri="{FF2B5EF4-FFF2-40B4-BE49-F238E27FC236}">
                    <a16:creationId xmlns:a16="http://schemas.microsoft.com/office/drawing/2014/main" id="{754EE36E-B91A-40BE-8C6E-25BA954849D9}"/>
                  </a:ext>
                </a:extLst>
              </p:cNvPr>
              <p:cNvSpPr/>
              <p:nvPr/>
            </p:nvSpPr>
            <p:spPr>
              <a:xfrm>
                <a:off x="8692648" y="3840848"/>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ESC</a:t>
                </a:r>
              </a:p>
            </p:txBody>
          </p:sp>
          <p:sp>
            <p:nvSpPr>
              <p:cNvPr id="44" name="TextBox 43">
                <a:extLst>
                  <a:ext uri="{FF2B5EF4-FFF2-40B4-BE49-F238E27FC236}">
                    <a16:creationId xmlns:a16="http://schemas.microsoft.com/office/drawing/2014/main" id="{DAEE26C0-4DD7-4679-B440-1732D2E3CA07}"/>
                  </a:ext>
                </a:extLst>
              </p:cNvPr>
              <p:cNvSpPr txBox="1"/>
              <p:nvPr/>
            </p:nvSpPr>
            <p:spPr>
              <a:xfrm>
                <a:off x="9510203" y="3871696"/>
                <a:ext cx="1538798"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Cancel</a:t>
                </a:r>
              </a:p>
            </p:txBody>
          </p:sp>
        </p:grpSp>
        <p:sp>
          <p:nvSpPr>
            <p:cNvPr id="27" name="Rectangle: Rounded Corners 26">
              <a:extLst>
                <a:ext uri="{FF2B5EF4-FFF2-40B4-BE49-F238E27FC236}">
                  <a16:creationId xmlns:a16="http://schemas.microsoft.com/office/drawing/2014/main" id="{40F2F454-CFFC-43EC-8A4A-0FB2639BB506}"/>
                </a:ext>
              </a:extLst>
            </p:cNvPr>
            <p:cNvSpPr/>
            <p:nvPr/>
          </p:nvSpPr>
          <p:spPr>
            <a:xfrm>
              <a:off x="7601611" y="4812903"/>
              <a:ext cx="1017214"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a:t>
              </a:r>
            </a:p>
          </p:txBody>
        </p:sp>
        <p:sp>
          <p:nvSpPr>
            <p:cNvPr id="28" name="Rectangle: Rounded Corners 27">
              <a:extLst>
                <a:ext uri="{FF2B5EF4-FFF2-40B4-BE49-F238E27FC236}">
                  <a16:creationId xmlns:a16="http://schemas.microsoft.com/office/drawing/2014/main" id="{A867BDA7-1F3C-437D-82D8-5C3801AB6266}"/>
                </a:ext>
              </a:extLst>
            </p:cNvPr>
            <p:cNvSpPr/>
            <p:nvPr/>
          </p:nvSpPr>
          <p:spPr>
            <a:xfrm>
              <a:off x="9142235" y="4812902"/>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3" name="TextBox 2">
              <a:extLst>
                <a:ext uri="{FF2B5EF4-FFF2-40B4-BE49-F238E27FC236}">
                  <a16:creationId xmlns:a16="http://schemas.microsoft.com/office/drawing/2014/main" id="{B22825AD-0322-49A5-B7D9-FEF249582E82}"/>
                </a:ext>
              </a:extLst>
            </p:cNvPr>
            <p:cNvSpPr txBox="1"/>
            <p:nvPr/>
          </p:nvSpPr>
          <p:spPr>
            <a:xfrm>
              <a:off x="8698813" y="4812902"/>
              <a:ext cx="443422"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30" name="TextBox 29">
              <a:extLst>
                <a:ext uri="{FF2B5EF4-FFF2-40B4-BE49-F238E27FC236}">
                  <a16:creationId xmlns:a16="http://schemas.microsoft.com/office/drawing/2014/main" id="{E7FEEA46-EAB2-422E-A5A8-43A0B5DA311D}"/>
                </a:ext>
              </a:extLst>
            </p:cNvPr>
            <p:cNvSpPr txBox="1"/>
            <p:nvPr/>
          </p:nvSpPr>
          <p:spPr>
            <a:xfrm>
              <a:off x="9915000" y="4854782"/>
              <a:ext cx="1156668"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Undo</a:t>
              </a:r>
            </a:p>
          </p:txBody>
        </p:sp>
      </p:grpSp>
    </p:spTree>
    <p:extLst>
      <p:ext uri="{BB962C8B-B14F-4D97-AF65-F5344CB8AC3E}">
        <p14:creationId xmlns:p14="http://schemas.microsoft.com/office/powerpoint/2010/main" val="248374404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00"/>
                                        <p:tgtEl>
                                          <p:spTgt spid="46"/>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2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2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2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0943-B1DD-4482-AC0D-E1B529C63E5F}"/>
              </a:ext>
            </a:extLst>
          </p:cNvPr>
          <p:cNvSpPr>
            <a:spLocks noGrp="1"/>
          </p:cNvSpPr>
          <p:nvPr>
            <p:ph type="title"/>
          </p:nvPr>
        </p:nvSpPr>
        <p:spPr/>
        <p:txBody>
          <a:bodyPr/>
          <a:lstStyle/>
          <a:p>
            <a:r>
              <a:rPr lang="en-US" dirty="0"/>
              <a:t>Roughness</a:t>
            </a:r>
          </a:p>
        </p:txBody>
      </p:sp>
      <p:grpSp>
        <p:nvGrpSpPr>
          <p:cNvPr id="6" name="Group 5">
            <a:extLst>
              <a:ext uri="{FF2B5EF4-FFF2-40B4-BE49-F238E27FC236}">
                <a16:creationId xmlns:a16="http://schemas.microsoft.com/office/drawing/2014/main" id="{D78E612F-8759-4442-843A-0DE233F36670}"/>
              </a:ext>
            </a:extLst>
          </p:cNvPr>
          <p:cNvGrpSpPr/>
          <p:nvPr/>
        </p:nvGrpSpPr>
        <p:grpSpPr>
          <a:xfrm>
            <a:off x="1557338" y="3200400"/>
            <a:ext cx="9077324" cy="2609850"/>
            <a:chOff x="1123950" y="3390900"/>
            <a:chExt cx="9077324" cy="2609850"/>
          </a:xfrm>
        </p:grpSpPr>
        <p:pic>
          <p:nvPicPr>
            <p:cNvPr id="3" name="Picture 2">
              <a:extLst>
                <a:ext uri="{FF2B5EF4-FFF2-40B4-BE49-F238E27FC236}">
                  <a16:creationId xmlns:a16="http://schemas.microsoft.com/office/drawing/2014/main" id="{B43E1E4B-64B7-42FD-9F59-2D2EF4E0047E}"/>
                </a:ext>
              </a:extLst>
            </p:cNvPr>
            <p:cNvPicPr>
              <a:picLocks noChangeAspect="1"/>
            </p:cNvPicPr>
            <p:nvPr/>
          </p:nvPicPr>
          <p:blipFill>
            <a:blip r:embed="rId2"/>
            <a:stretch>
              <a:fillRect/>
            </a:stretch>
          </p:blipFill>
          <p:spPr>
            <a:xfrm>
              <a:off x="1123950" y="3429000"/>
              <a:ext cx="2667000" cy="2543175"/>
            </a:xfrm>
            <a:prstGeom prst="rect">
              <a:avLst/>
            </a:prstGeom>
          </p:spPr>
        </p:pic>
        <p:pic>
          <p:nvPicPr>
            <p:cNvPr id="4" name="Picture 3">
              <a:extLst>
                <a:ext uri="{FF2B5EF4-FFF2-40B4-BE49-F238E27FC236}">
                  <a16:creationId xmlns:a16="http://schemas.microsoft.com/office/drawing/2014/main" id="{950A0414-FE86-4CAC-B3AC-575D0FB76B52}"/>
                </a:ext>
              </a:extLst>
            </p:cNvPr>
            <p:cNvPicPr>
              <a:picLocks noChangeAspect="1"/>
            </p:cNvPicPr>
            <p:nvPr/>
          </p:nvPicPr>
          <p:blipFill>
            <a:blip r:embed="rId3"/>
            <a:stretch>
              <a:fillRect/>
            </a:stretch>
          </p:blipFill>
          <p:spPr>
            <a:xfrm>
              <a:off x="4376737" y="3390900"/>
              <a:ext cx="2676525" cy="2590800"/>
            </a:xfrm>
            <a:prstGeom prst="rect">
              <a:avLst/>
            </a:prstGeom>
          </p:spPr>
        </p:pic>
        <p:pic>
          <p:nvPicPr>
            <p:cNvPr id="5" name="Picture 4">
              <a:extLst>
                <a:ext uri="{FF2B5EF4-FFF2-40B4-BE49-F238E27FC236}">
                  <a16:creationId xmlns:a16="http://schemas.microsoft.com/office/drawing/2014/main" id="{3B42A107-03D1-47D0-8204-C21F27D68D73}"/>
                </a:ext>
              </a:extLst>
            </p:cNvPr>
            <p:cNvPicPr>
              <a:picLocks noChangeAspect="1"/>
            </p:cNvPicPr>
            <p:nvPr/>
          </p:nvPicPr>
          <p:blipFill>
            <a:blip r:embed="rId4"/>
            <a:stretch>
              <a:fillRect/>
            </a:stretch>
          </p:blipFill>
          <p:spPr>
            <a:xfrm>
              <a:off x="7639049" y="3429000"/>
              <a:ext cx="2562225" cy="2571750"/>
            </a:xfrm>
            <a:prstGeom prst="rect">
              <a:avLst/>
            </a:prstGeom>
          </p:spPr>
        </p:pic>
      </p:grpSp>
      <p:sp>
        <p:nvSpPr>
          <p:cNvPr id="7" name="TextBox 6">
            <a:extLst>
              <a:ext uri="{FF2B5EF4-FFF2-40B4-BE49-F238E27FC236}">
                <a16:creationId xmlns:a16="http://schemas.microsoft.com/office/drawing/2014/main" id="{3E32D4C1-E174-4376-9485-29245DD3760F}"/>
              </a:ext>
            </a:extLst>
          </p:cNvPr>
          <p:cNvSpPr txBox="1"/>
          <p:nvPr/>
        </p:nvSpPr>
        <p:spPr>
          <a:xfrm>
            <a:off x="1285875" y="1394460"/>
            <a:ext cx="9620250" cy="1200329"/>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Adjusts the surface roughness. This might look similar to Specular, but they aren’t the same thing. As roughness changes, the same amount of light is reflected, it’s just scattered more or less randomly. That’s why the high-roughness object looks a slightly brighter color: The reflection of the sun is getting scattered in all directions.</a:t>
            </a:r>
          </a:p>
        </p:txBody>
      </p:sp>
    </p:spTree>
    <p:extLst>
      <p:ext uri="{BB962C8B-B14F-4D97-AF65-F5344CB8AC3E}">
        <p14:creationId xmlns:p14="http://schemas.microsoft.com/office/powerpoint/2010/main" val="303721171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3384-18EC-465D-A1DB-29455AFB4CE2}"/>
              </a:ext>
            </a:extLst>
          </p:cNvPr>
          <p:cNvSpPr>
            <a:spLocks noGrp="1"/>
          </p:cNvSpPr>
          <p:nvPr>
            <p:ph type="title"/>
          </p:nvPr>
        </p:nvSpPr>
        <p:spPr/>
        <p:txBody>
          <a:bodyPr/>
          <a:lstStyle/>
          <a:p>
            <a:r>
              <a:rPr lang="en-US" dirty="0"/>
              <a:t>Anisotropic</a:t>
            </a:r>
          </a:p>
        </p:txBody>
      </p:sp>
      <p:grpSp>
        <p:nvGrpSpPr>
          <p:cNvPr id="6" name="Group 5">
            <a:extLst>
              <a:ext uri="{FF2B5EF4-FFF2-40B4-BE49-F238E27FC236}">
                <a16:creationId xmlns:a16="http://schemas.microsoft.com/office/drawing/2014/main" id="{82914B24-A98E-40C2-8578-845CF818240F}"/>
              </a:ext>
            </a:extLst>
          </p:cNvPr>
          <p:cNvGrpSpPr/>
          <p:nvPr/>
        </p:nvGrpSpPr>
        <p:grpSpPr>
          <a:xfrm>
            <a:off x="1619250" y="2557461"/>
            <a:ext cx="7848600" cy="3400425"/>
            <a:chOff x="2009775" y="2557461"/>
            <a:chExt cx="7848600" cy="3400425"/>
          </a:xfrm>
        </p:grpSpPr>
        <p:pic>
          <p:nvPicPr>
            <p:cNvPr id="3" name="Picture 2">
              <a:extLst>
                <a:ext uri="{FF2B5EF4-FFF2-40B4-BE49-F238E27FC236}">
                  <a16:creationId xmlns:a16="http://schemas.microsoft.com/office/drawing/2014/main" id="{08B920E1-6369-418D-9AF0-24DFF8478EE1}"/>
                </a:ext>
              </a:extLst>
            </p:cNvPr>
            <p:cNvPicPr>
              <a:picLocks noChangeAspect="1"/>
            </p:cNvPicPr>
            <p:nvPr/>
          </p:nvPicPr>
          <p:blipFill>
            <a:blip r:embed="rId2"/>
            <a:stretch>
              <a:fillRect/>
            </a:stretch>
          </p:blipFill>
          <p:spPr>
            <a:xfrm>
              <a:off x="2009775" y="2633662"/>
              <a:ext cx="3429000" cy="3248025"/>
            </a:xfrm>
            <a:prstGeom prst="rect">
              <a:avLst/>
            </a:prstGeom>
          </p:spPr>
        </p:pic>
        <p:pic>
          <p:nvPicPr>
            <p:cNvPr id="4" name="Picture 3">
              <a:extLst>
                <a:ext uri="{FF2B5EF4-FFF2-40B4-BE49-F238E27FC236}">
                  <a16:creationId xmlns:a16="http://schemas.microsoft.com/office/drawing/2014/main" id="{682829C4-F9AD-4920-92E7-1A1A0FDD92A7}"/>
                </a:ext>
              </a:extLst>
            </p:cNvPr>
            <p:cNvPicPr>
              <a:picLocks noChangeAspect="1"/>
            </p:cNvPicPr>
            <p:nvPr/>
          </p:nvPicPr>
          <p:blipFill>
            <a:blip r:embed="rId3"/>
            <a:stretch>
              <a:fillRect/>
            </a:stretch>
          </p:blipFill>
          <p:spPr>
            <a:xfrm>
              <a:off x="6296025" y="2557461"/>
              <a:ext cx="3562350" cy="3400425"/>
            </a:xfrm>
            <a:prstGeom prst="rect">
              <a:avLst/>
            </a:prstGeom>
          </p:spPr>
        </p:pic>
      </p:grpSp>
      <p:pic>
        <p:nvPicPr>
          <p:cNvPr id="5" name="Picture 4">
            <a:extLst>
              <a:ext uri="{FF2B5EF4-FFF2-40B4-BE49-F238E27FC236}">
                <a16:creationId xmlns:a16="http://schemas.microsoft.com/office/drawing/2014/main" id="{DE3709A1-93AD-49A3-A057-94BCFC858DBC}"/>
              </a:ext>
            </a:extLst>
          </p:cNvPr>
          <p:cNvPicPr>
            <a:picLocks noChangeAspect="1"/>
          </p:cNvPicPr>
          <p:nvPr/>
        </p:nvPicPr>
        <p:blipFill>
          <a:blip r:embed="rId4"/>
          <a:stretch>
            <a:fillRect/>
          </a:stretch>
        </p:blipFill>
        <p:spPr>
          <a:xfrm>
            <a:off x="9386887" y="5148261"/>
            <a:ext cx="1647825" cy="1619250"/>
          </a:xfrm>
          <a:prstGeom prst="rect">
            <a:avLst/>
          </a:prstGeom>
        </p:spPr>
      </p:pic>
      <p:sp>
        <p:nvSpPr>
          <p:cNvPr id="7" name="TextBox 6">
            <a:extLst>
              <a:ext uri="{FF2B5EF4-FFF2-40B4-BE49-F238E27FC236}">
                <a16:creationId xmlns:a16="http://schemas.microsoft.com/office/drawing/2014/main" id="{7182CCD6-1916-4D93-8ADA-DEFE85007C0E}"/>
              </a:ext>
            </a:extLst>
          </p:cNvPr>
          <p:cNvSpPr txBox="1"/>
          <p:nvPr/>
        </p:nvSpPr>
        <p:spPr>
          <a:xfrm>
            <a:off x="1285875" y="1325343"/>
            <a:ext cx="9620250"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You’ll often see this effect on pots, pans, and metal knobs. It only works on metallic materials. You can also adjust the rotation using the next slider down.</a:t>
            </a:r>
          </a:p>
        </p:txBody>
      </p:sp>
    </p:spTree>
    <p:extLst>
      <p:ext uri="{BB962C8B-B14F-4D97-AF65-F5344CB8AC3E}">
        <p14:creationId xmlns:p14="http://schemas.microsoft.com/office/powerpoint/2010/main" val="320027873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EE16-5AE6-44F4-8B80-5D7B249909CE}"/>
              </a:ext>
            </a:extLst>
          </p:cNvPr>
          <p:cNvSpPr>
            <a:spLocks noGrp="1"/>
          </p:cNvSpPr>
          <p:nvPr>
            <p:ph type="title"/>
          </p:nvPr>
        </p:nvSpPr>
        <p:spPr/>
        <p:txBody>
          <a:bodyPr/>
          <a:lstStyle/>
          <a:p>
            <a:r>
              <a:rPr lang="en-US" dirty="0"/>
              <a:t>Clearcoat</a:t>
            </a:r>
          </a:p>
        </p:txBody>
      </p:sp>
      <p:grpSp>
        <p:nvGrpSpPr>
          <p:cNvPr id="5" name="Group 4">
            <a:extLst>
              <a:ext uri="{FF2B5EF4-FFF2-40B4-BE49-F238E27FC236}">
                <a16:creationId xmlns:a16="http://schemas.microsoft.com/office/drawing/2014/main" id="{88FAEA99-AE27-40DE-BF65-1E07BDA2E78D}"/>
              </a:ext>
            </a:extLst>
          </p:cNvPr>
          <p:cNvGrpSpPr/>
          <p:nvPr/>
        </p:nvGrpSpPr>
        <p:grpSpPr>
          <a:xfrm>
            <a:off x="1838325" y="2843212"/>
            <a:ext cx="8515350" cy="3343275"/>
            <a:chOff x="1457325" y="2843212"/>
            <a:chExt cx="8515350" cy="3343275"/>
          </a:xfrm>
        </p:grpSpPr>
        <p:pic>
          <p:nvPicPr>
            <p:cNvPr id="3" name="Picture 2">
              <a:extLst>
                <a:ext uri="{FF2B5EF4-FFF2-40B4-BE49-F238E27FC236}">
                  <a16:creationId xmlns:a16="http://schemas.microsoft.com/office/drawing/2014/main" id="{400F2218-A74E-4E6D-BE57-3FE17E3CAE40}"/>
                </a:ext>
              </a:extLst>
            </p:cNvPr>
            <p:cNvPicPr>
              <a:picLocks noChangeAspect="1"/>
            </p:cNvPicPr>
            <p:nvPr/>
          </p:nvPicPr>
          <p:blipFill>
            <a:blip r:embed="rId2"/>
            <a:stretch>
              <a:fillRect/>
            </a:stretch>
          </p:blipFill>
          <p:spPr>
            <a:xfrm>
              <a:off x="1457325" y="2843212"/>
              <a:ext cx="3829050" cy="3248025"/>
            </a:xfrm>
            <a:prstGeom prst="rect">
              <a:avLst/>
            </a:prstGeom>
          </p:spPr>
        </p:pic>
        <p:pic>
          <p:nvPicPr>
            <p:cNvPr id="4" name="Picture 3">
              <a:extLst>
                <a:ext uri="{FF2B5EF4-FFF2-40B4-BE49-F238E27FC236}">
                  <a16:creationId xmlns:a16="http://schemas.microsoft.com/office/drawing/2014/main" id="{9EC83ECD-2D8B-46C3-945E-9BC4973CF1F9}"/>
                </a:ext>
              </a:extLst>
            </p:cNvPr>
            <p:cNvPicPr>
              <a:picLocks noChangeAspect="1"/>
            </p:cNvPicPr>
            <p:nvPr/>
          </p:nvPicPr>
          <p:blipFill>
            <a:blip r:embed="rId3"/>
            <a:stretch>
              <a:fillRect/>
            </a:stretch>
          </p:blipFill>
          <p:spPr>
            <a:xfrm>
              <a:off x="6096000" y="2843212"/>
              <a:ext cx="3876675" cy="3343275"/>
            </a:xfrm>
            <a:prstGeom prst="rect">
              <a:avLst/>
            </a:prstGeom>
          </p:spPr>
        </p:pic>
      </p:grpSp>
      <p:sp>
        <p:nvSpPr>
          <p:cNvPr id="6" name="TextBox 5">
            <a:extLst>
              <a:ext uri="{FF2B5EF4-FFF2-40B4-BE49-F238E27FC236}">
                <a16:creationId xmlns:a16="http://schemas.microsoft.com/office/drawing/2014/main" id="{76EAE187-3874-446A-B550-2FA98605FC3D}"/>
              </a:ext>
            </a:extLst>
          </p:cNvPr>
          <p:cNvSpPr txBox="1"/>
          <p:nvPr/>
        </p:nvSpPr>
        <p:spPr>
          <a:xfrm>
            <a:off x="1681163" y="1325343"/>
            <a:ext cx="8829675"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Clearcoat is a pretty subtle effect. It simulates a thin, clear layer over the material. It works on any material, but it’s most visible and commonly used with metallic ones. It’s useful for creating automotive paint.</a:t>
            </a:r>
          </a:p>
        </p:txBody>
      </p:sp>
    </p:spTree>
    <p:extLst>
      <p:ext uri="{BB962C8B-B14F-4D97-AF65-F5344CB8AC3E}">
        <p14:creationId xmlns:p14="http://schemas.microsoft.com/office/powerpoint/2010/main" val="69376219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3B12-90D6-4292-A7B6-8EF28079AB5F}"/>
              </a:ext>
            </a:extLst>
          </p:cNvPr>
          <p:cNvSpPr>
            <a:spLocks noGrp="1"/>
          </p:cNvSpPr>
          <p:nvPr>
            <p:ph type="title"/>
          </p:nvPr>
        </p:nvSpPr>
        <p:spPr/>
        <p:txBody>
          <a:bodyPr/>
          <a:lstStyle/>
          <a:p>
            <a:r>
              <a:rPr lang="en-US" dirty="0"/>
              <a:t>Transmission</a:t>
            </a:r>
          </a:p>
        </p:txBody>
      </p:sp>
      <p:grpSp>
        <p:nvGrpSpPr>
          <p:cNvPr id="5" name="Group 4">
            <a:extLst>
              <a:ext uri="{FF2B5EF4-FFF2-40B4-BE49-F238E27FC236}">
                <a16:creationId xmlns:a16="http://schemas.microsoft.com/office/drawing/2014/main" id="{36816937-9CAE-41B0-95C8-22E297517B2C}"/>
              </a:ext>
            </a:extLst>
          </p:cNvPr>
          <p:cNvGrpSpPr/>
          <p:nvPr/>
        </p:nvGrpSpPr>
        <p:grpSpPr>
          <a:xfrm>
            <a:off x="2028824" y="2867025"/>
            <a:ext cx="8134352" cy="3171825"/>
            <a:chOff x="1943100" y="2867025"/>
            <a:chExt cx="8134352" cy="3171825"/>
          </a:xfrm>
        </p:grpSpPr>
        <p:pic>
          <p:nvPicPr>
            <p:cNvPr id="3" name="Picture 2">
              <a:extLst>
                <a:ext uri="{FF2B5EF4-FFF2-40B4-BE49-F238E27FC236}">
                  <a16:creationId xmlns:a16="http://schemas.microsoft.com/office/drawing/2014/main" id="{4C9E9470-17B5-4F74-BB21-0DB37761C7BD}"/>
                </a:ext>
              </a:extLst>
            </p:cNvPr>
            <p:cNvPicPr>
              <a:picLocks noChangeAspect="1"/>
            </p:cNvPicPr>
            <p:nvPr/>
          </p:nvPicPr>
          <p:blipFill>
            <a:blip r:embed="rId2"/>
            <a:stretch>
              <a:fillRect/>
            </a:stretch>
          </p:blipFill>
          <p:spPr>
            <a:xfrm>
              <a:off x="6877052" y="2919412"/>
              <a:ext cx="3200400" cy="3067050"/>
            </a:xfrm>
            <a:prstGeom prst="rect">
              <a:avLst/>
            </a:prstGeom>
          </p:spPr>
        </p:pic>
        <p:pic>
          <p:nvPicPr>
            <p:cNvPr id="4" name="Picture 3">
              <a:extLst>
                <a:ext uri="{FF2B5EF4-FFF2-40B4-BE49-F238E27FC236}">
                  <a16:creationId xmlns:a16="http://schemas.microsoft.com/office/drawing/2014/main" id="{8D8B09A2-6CC0-4665-A810-94C8E0489742}"/>
                </a:ext>
              </a:extLst>
            </p:cNvPr>
            <p:cNvPicPr>
              <a:picLocks noChangeAspect="1"/>
            </p:cNvPicPr>
            <p:nvPr/>
          </p:nvPicPr>
          <p:blipFill>
            <a:blip r:embed="rId3"/>
            <a:stretch>
              <a:fillRect/>
            </a:stretch>
          </p:blipFill>
          <p:spPr>
            <a:xfrm>
              <a:off x="1943100" y="2867025"/>
              <a:ext cx="3371850" cy="3171825"/>
            </a:xfrm>
            <a:prstGeom prst="rect">
              <a:avLst/>
            </a:prstGeom>
          </p:spPr>
        </p:pic>
      </p:grpSp>
      <p:sp>
        <p:nvSpPr>
          <p:cNvPr id="6" name="TextBox 5">
            <a:extLst>
              <a:ext uri="{FF2B5EF4-FFF2-40B4-BE49-F238E27FC236}">
                <a16:creationId xmlns:a16="http://schemas.microsoft.com/office/drawing/2014/main" id="{97D7694C-6FDF-4D98-9352-6C11987B9867}"/>
              </a:ext>
            </a:extLst>
          </p:cNvPr>
          <p:cNvSpPr txBox="1"/>
          <p:nvPr/>
        </p:nvSpPr>
        <p:spPr>
          <a:xfrm>
            <a:off x="4410075" y="1462088"/>
            <a:ext cx="3371850"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Makes a material transparent.</a:t>
            </a:r>
          </a:p>
        </p:txBody>
      </p:sp>
    </p:spTree>
    <p:extLst>
      <p:ext uri="{BB962C8B-B14F-4D97-AF65-F5344CB8AC3E}">
        <p14:creationId xmlns:p14="http://schemas.microsoft.com/office/powerpoint/2010/main" val="16060361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8DF2-1DD0-4FB0-9689-90FDFAEF4D70}"/>
              </a:ext>
            </a:extLst>
          </p:cNvPr>
          <p:cNvSpPr>
            <a:spLocks noGrp="1"/>
          </p:cNvSpPr>
          <p:nvPr>
            <p:ph type="title"/>
          </p:nvPr>
        </p:nvSpPr>
        <p:spPr/>
        <p:txBody>
          <a:bodyPr/>
          <a:lstStyle/>
          <a:p>
            <a:r>
              <a:rPr lang="en-US" dirty="0"/>
              <a:t>IOR (Index of Refraction)</a:t>
            </a:r>
          </a:p>
        </p:txBody>
      </p:sp>
      <p:pic>
        <p:nvPicPr>
          <p:cNvPr id="3" name="Picture 2">
            <a:extLst>
              <a:ext uri="{FF2B5EF4-FFF2-40B4-BE49-F238E27FC236}">
                <a16:creationId xmlns:a16="http://schemas.microsoft.com/office/drawing/2014/main" id="{6CC02C07-A323-40A7-90A5-0DC7C91E25A1}"/>
              </a:ext>
            </a:extLst>
          </p:cNvPr>
          <p:cNvPicPr>
            <a:picLocks noChangeAspect="1"/>
          </p:cNvPicPr>
          <p:nvPr/>
        </p:nvPicPr>
        <p:blipFill>
          <a:blip r:embed="rId2"/>
          <a:stretch>
            <a:fillRect/>
          </a:stretch>
        </p:blipFill>
        <p:spPr>
          <a:xfrm>
            <a:off x="1971675" y="2862262"/>
            <a:ext cx="3219450" cy="3190875"/>
          </a:xfrm>
          <a:prstGeom prst="rect">
            <a:avLst/>
          </a:prstGeom>
        </p:spPr>
      </p:pic>
      <p:pic>
        <p:nvPicPr>
          <p:cNvPr id="4" name="Picture 3">
            <a:extLst>
              <a:ext uri="{FF2B5EF4-FFF2-40B4-BE49-F238E27FC236}">
                <a16:creationId xmlns:a16="http://schemas.microsoft.com/office/drawing/2014/main" id="{E02F0A89-0F6E-44B1-8969-82DC6612B73F}"/>
              </a:ext>
            </a:extLst>
          </p:cNvPr>
          <p:cNvPicPr>
            <a:picLocks noChangeAspect="1"/>
          </p:cNvPicPr>
          <p:nvPr/>
        </p:nvPicPr>
        <p:blipFill>
          <a:blip r:embed="rId3"/>
          <a:stretch>
            <a:fillRect/>
          </a:stretch>
        </p:blipFill>
        <p:spPr>
          <a:xfrm>
            <a:off x="6643687" y="2919411"/>
            <a:ext cx="3171825" cy="3076575"/>
          </a:xfrm>
          <a:prstGeom prst="rect">
            <a:avLst/>
          </a:prstGeom>
        </p:spPr>
      </p:pic>
      <p:sp>
        <p:nvSpPr>
          <p:cNvPr id="5" name="TextBox 4">
            <a:extLst>
              <a:ext uri="{FF2B5EF4-FFF2-40B4-BE49-F238E27FC236}">
                <a16:creationId xmlns:a16="http://schemas.microsoft.com/office/drawing/2014/main" id="{CDA15EF1-63EA-4EA9-8725-F811031DCC53}"/>
              </a:ext>
            </a:extLst>
          </p:cNvPr>
          <p:cNvSpPr txBox="1"/>
          <p:nvPr/>
        </p:nvSpPr>
        <p:spPr>
          <a:xfrm>
            <a:off x="2195513" y="1462088"/>
            <a:ext cx="7800974"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Controls the angle that light refracts as it passes in and out of the material. Most glass has an index IOR of 1.4-1.5, and water has an IOR of 1.33.</a:t>
            </a:r>
          </a:p>
        </p:txBody>
      </p:sp>
    </p:spTree>
    <p:extLst>
      <p:ext uri="{BB962C8B-B14F-4D97-AF65-F5344CB8AC3E}">
        <p14:creationId xmlns:p14="http://schemas.microsoft.com/office/powerpoint/2010/main" val="79568051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DFA4-C8EF-47BB-8531-995C4D30C22F}"/>
              </a:ext>
            </a:extLst>
          </p:cNvPr>
          <p:cNvSpPr>
            <a:spLocks noGrp="1"/>
          </p:cNvSpPr>
          <p:nvPr>
            <p:ph type="title"/>
          </p:nvPr>
        </p:nvSpPr>
        <p:spPr/>
        <p:txBody>
          <a:bodyPr/>
          <a:lstStyle/>
          <a:p>
            <a:r>
              <a:rPr lang="en-US" dirty="0"/>
              <a:t>Transmission Roughness</a:t>
            </a:r>
          </a:p>
        </p:txBody>
      </p:sp>
      <p:pic>
        <p:nvPicPr>
          <p:cNvPr id="3" name="Picture 2">
            <a:extLst>
              <a:ext uri="{FF2B5EF4-FFF2-40B4-BE49-F238E27FC236}">
                <a16:creationId xmlns:a16="http://schemas.microsoft.com/office/drawing/2014/main" id="{401D7744-3FE1-4D13-A79D-F2E3E56D5445}"/>
              </a:ext>
            </a:extLst>
          </p:cNvPr>
          <p:cNvPicPr>
            <a:picLocks noChangeAspect="1"/>
          </p:cNvPicPr>
          <p:nvPr/>
        </p:nvPicPr>
        <p:blipFill>
          <a:blip r:embed="rId2"/>
          <a:stretch>
            <a:fillRect/>
          </a:stretch>
        </p:blipFill>
        <p:spPr>
          <a:xfrm>
            <a:off x="1795462" y="2843212"/>
            <a:ext cx="3381375" cy="3190875"/>
          </a:xfrm>
          <a:prstGeom prst="rect">
            <a:avLst/>
          </a:prstGeom>
        </p:spPr>
      </p:pic>
      <p:pic>
        <p:nvPicPr>
          <p:cNvPr id="4" name="Picture 3">
            <a:extLst>
              <a:ext uri="{FF2B5EF4-FFF2-40B4-BE49-F238E27FC236}">
                <a16:creationId xmlns:a16="http://schemas.microsoft.com/office/drawing/2014/main" id="{2362398A-A05D-4DEB-B6C2-1AF52C78AE2A}"/>
              </a:ext>
            </a:extLst>
          </p:cNvPr>
          <p:cNvPicPr>
            <a:picLocks noChangeAspect="1"/>
          </p:cNvPicPr>
          <p:nvPr/>
        </p:nvPicPr>
        <p:blipFill>
          <a:blip r:embed="rId3"/>
          <a:stretch>
            <a:fillRect/>
          </a:stretch>
        </p:blipFill>
        <p:spPr>
          <a:xfrm>
            <a:off x="6838950" y="2852736"/>
            <a:ext cx="3028950" cy="3171825"/>
          </a:xfrm>
          <a:prstGeom prst="rect">
            <a:avLst/>
          </a:prstGeom>
        </p:spPr>
      </p:pic>
      <p:sp>
        <p:nvSpPr>
          <p:cNvPr id="5" name="TextBox 4">
            <a:extLst>
              <a:ext uri="{FF2B5EF4-FFF2-40B4-BE49-F238E27FC236}">
                <a16:creationId xmlns:a16="http://schemas.microsoft.com/office/drawing/2014/main" id="{13819640-7AFD-4477-8C17-077274215C69}"/>
              </a:ext>
            </a:extLst>
          </p:cNvPr>
          <p:cNvSpPr txBox="1"/>
          <p:nvPr/>
        </p:nvSpPr>
        <p:spPr>
          <a:xfrm>
            <a:off x="2195513" y="1462088"/>
            <a:ext cx="7800974"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Scatters light as it passes through the material. Notice how the surface is still shiny, but the inside is cloudy. This setting is very computationally intense and requires a LOT of samples!!</a:t>
            </a:r>
          </a:p>
        </p:txBody>
      </p:sp>
    </p:spTree>
    <p:extLst>
      <p:ext uri="{BB962C8B-B14F-4D97-AF65-F5344CB8AC3E}">
        <p14:creationId xmlns:p14="http://schemas.microsoft.com/office/powerpoint/2010/main" val="166916184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F1D5E-F1A1-4C40-86FC-D9052C25DAC8}"/>
              </a:ext>
            </a:extLst>
          </p:cNvPr>
          <p:cNvSpPr>
            <a:spLocks noGrp="1"/>
          </p:cNvSpPr>
          <p:nvPr>
            <p:ph type="title"/>
          </p:nvPr>
        </p:nvSpPr>
        <p:spPr/>
        <p:txBody>
          <a:bodyPr/>
          <a:lstStyle/>
          <a:p>
            <a:r>
              <a:rPr lang="en-US" dirty="0"/>
              <a:t>Emission</a:t>
            </a:r>
          </a:p>
        </p:txBody>
      </p:sp>
      <p:grpSp>
        <p:nvGrpSpPr>
          <p:cNvPr id="5" name="Group 4">
            <a:extLst>
              <a:ext uri="{FF2B5EF4-FFF2-40B4-BE49-F238E27FC236}">
                <a16:creationId xmlns:a16="http://schemas.microsoft.com/office/drawing/2014/main" id="{5AA2FE92-2B8A-4021-AAFC-42E6DB91D313}"/>
              </a:ext>
            </a:extLst>
          </p:cNvPr>
          <p:cNvGrpSpPr/>
          <p:nvPr/>
        </p:nvGrpSpPr>
        <p:grpSpPr>
          <a:xfrm>
            <a:off x="2207419" y="2376487"/>
            <a:ext cx="7777163" cy="4286250"/>
            <a:chOff x="1319212" y="2376487"/>
            <a:chExt cx="7777163" cy="4286250"/>
          </a:xfrm>
        </p:grpSpPr>
        <p:pic>
          <p:nvPicPr>
            <p:cNvPr id="3" name="Picture 2">
              <a:extLst>
                <a:ext uri="{FF2B5EF4-FFF2-40B4-BE49-F238E27FC236}">
                  <a16:creationId xmlns:a16="http://schemas.microsoft.com/office/drawing/2014/main" id="{D4E4F4E6-C893-438C-BA75-E4483CD9E3A3}"/>
                </a:ext>
              </a:extLst>
            </p:cNvPr>
            <p:cNvPicPr>
              <a:picLocks noChangeAspect="1"/>
            </p:cNvPicPr>
            <p:nvPr/>
          </p:nvPicPr>
          <p:blipFill>
            <a:blip r:embed="rId2"/>
            <a:stretch>
              <a:fillRect/>
            </a:stretch>
          </p:blipFill>
          <p:spPr>
            <a:xfrm>
              <a:off x="1319212" y="2376487"/>
              <a:ext cx="2962275" cy="4276725"/>
            </a:xfrm>
            <a:prstGeom prst="rect">
              <a:avLst/>
            </a:prstGeom>
          </p:spPr>
        </p:pic>
        <p:pic>
          <p:nvPicPr>
            <p:cNvPr id="4" name="Picture 3">
              <a:extLst>
                <a:ext uri="{FF2B5EF4-FFF2-40B4-BE49-F238E27FC236}">
                  <a16:creationId xmlns:a16="http://schemas.microsoft.com/office/drawing/2014/main" id="{640F8871-EB5A-4E54-88A9-6A1DA21C9E1B}"/>
                </a:ext>
              </a:extLst>
            </p:cNvPr>
            <p:cNvPicPr>
              <a:picLocks noChangeAspect="1"/>
            </p:cNvPicPr>
            <p:nvPr/>
          </p:nvPicPr>
          <p:blipFill>
            <a:blip r:embed="rId3"/>
            <a:stretch>
              <a:fillRect/>
            </a:stretch>
          </p:blipFill>
          <p:spPr>
            <a:xfrm>
              <a:off x="5838825" y="2386012"/>
              <a:ext cx="3257550" cy="4276725"/>
            </a:xfrm>
            <a:prstGeom prst="rect">
              <a:avLst/>
            </a:prstGeom>
          </p:spPr>
        </p:pic>
      </p:grpSp>
      <p:sp>
        <p:nvSpPr>
          <p:cNvPr id="6" name="TextBox 5">
            <a:extLst>
              <a:ext uri="{FF2B5EF4-FFF2-40B4-BE49-F238E27FC236}">
                <a16:creationId xmlns:a16="http://schemas.microsoft.com/office/drawing/2014/main" id="{47AFED00-EA39-4BD3-9BD2-11748BD99BC0}"/>
              </a:ext>
            </a:extLst>
          </p:cNvPr>
          <p:cNvSpPr txBox="1"/>
          <p:nvPr/>
        </p:nvSpPr>
        <p:spPr>
          <a:xfrm>
            <a:off x="2195513" y="1166813"/>
            <a:ext cx="7800974"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If this color isn’t black, the object will emit light. It will still reflect its base color when it receives light from other sources.</a:t>
            </a:r>
          </a:p>
        </p:txBody>
      </p:sp>
    </p:spTree>
    <p:extLst>
      <p:ext uri="{BB962C8B-B14F-4D97-AF65-F5344CB8AC3E}">
        <p14:creationId xmlns:p14="http://schemas.microsoft.com/office/powerpoint/2010/main" val="382148183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C87C8-EB9C-440D-BFE9-ED810B93DEDA}"/>
              </a:ext>
            </a:extLst>
          </p:cNvPr>
          <p:cNvSpPr>
            <a:spLocks noGrp="1"/>
          </p:cNvSpPr>
          <p:nvPr>
            <p:ph type="title"/>
          </p:nvPr>
        </p:nvSpPr>
        <p:spPr/>
        <p:txBody>
          <a:bodyPr/>
          <a:lstStyle/>
          <a:p>
            <a:r>
              <a:rPr lang="en-US" dirty="0"/>
              <a:t>Alpha</a:t>
            </a:r>
          </a:p>
        </p:txBody>
      </p:sp>
      <p:grpSp>
        <p:nvGrpSpPr>
          <p:cNvPr id="8" name="Group 7">
            <a:extLst>
              <a:ext uri="{FF2B5EF4-FFF2-40B4-BE49-F238E27FC236}">
                <a16:creationId xmlns:a16="http://schemas.microsoft.com/office/drawing/2014/main" id="{A4B90288-B260-467D-A8A9-9B617B763386}"/>
              </a:ext>
            </a:extLst>
          </p:cNvPr>
          <p:cNvGrpSpPr/>
          <p:nvPr/>
        </p:nvGrpSpPr>
        <p:grpSpPr>
          <a:xfrm>
            <a:off x="1352550" y="2476500"/>
            <a:ext cx="9896475" cy="2743200"/>
            <a:chOff x="1419225" y="3619500"/>
            <a:chExt cx="9896475" cy="2743200"/>
          </a:xfrm>
        </p:grpSpPr>
        <p:pic>
          <p:nvPicPr>
            <p:cNvPr id="4" name="Picture 3">
              <a:extLst>
                <a:ext uri="{FF2B5EF4-FFF2-40B4-BE49-F238E27FC236}">
                  <a16:creationId xmlns:a16="http://schemas.microsoft.com/office/drawing/2014/main" id="{A48D18DC-78EE-471B-8F4F-46ADE0FCB9A8}"/>
                </a:ext>
              </a:extLst>
            </p:cNvPr>
            <p:cNvPicPr>
              <a:picLocks noChangeAspect="1"/>
            </p:cNvPicPr>
            <p:nvPr/>
          </p:nvPicPr>
          <p:blipFill>
            <a:blip r:embed="rId2"/>
            <a:stretch>
              <a:fillRect/>
            </a:stretch>
          </p:blipFill>
          <p:spPr>
            <a:xfrm>
              <a:off x="1419225" y="3848100"/>
              <a:ext cx="2209800" cy="2286000"/>
            </a:xfrm>
            <a:prstGeom prst="rect">
              <a:avLst/>
            </a:prstGeom>
          </p:spPr>
        </p:pic>
        <p:pic>
          <p:nvPicPr>
            <p:cNvPr id="5" name="Picture 4">
              <a:extLst>
                <a:ext uri="{FF2B5EF4-FFF2-40B4-BE49-F238E27FC236}">
                  <a16:creationId xmlns:a16="http://schemas.microsoft.com/office/drawing/2014/main" id="{34C5427A-F883-45CD-825B-D1D474A1BD4B}"/>
                </a:ext>
              </a:extLst>
            </p:cNvPr>
            <p:cNvPicPr>
              <a:picLocks noChangeAspect="1"/>
            </p:cNvPicPr>
            <p:nvPr/>
          </p:nvPicPr>
          <p:blipFill>
            <a:blip r:embed="rId3"/>
            <a:stretch>
              <a:fillRect/>
            </a:stretch>
          </p:blipFill>
          <p:spPr>
            <a:xfrm>
              <a:off x="4895850" y="3819525"/>
              <a:ext cx="2400300" cy="2343150"/>
            </a:xfrm>
            <a:prstGeom prst="rect">
              <a:avLst/>
            </a:prstGeom>
          </p:spPr>
        </p:pic>
        <p:pic>
          <p:nvPicPr>
            <p:cNvPr id="6" name="Picture 5">
              <a:extLst>
                <a:ext uri="{FF2B5EF4-FFF2-40B4-BE49-F238E27FC236}">
                  <a16:creationId xmlns:a16="http://schemas.microsoft.com/office/drawing/2014/main" id="{867646E8-6D8D-45DA-BF2B-92DCA91B6C92}"/>
                </a:ext>
              </a:extLst>
            </p:cNvPr>
            <p:cNvPicPr>
              <a:picLocks noChangeAspect="1"/>
            </p:cNvPicPr>
            <p:nvPr/>
          </p:nvPicPr>
          <p:blipFill>
            <a:blip r:embed="rId4"/>
            <a:stretch>
              <a:fillRect/>
            </a:stretch>
          </p:blipFill>
          <p:spPr>
            <a:xfrm>
              <a:off x="8562975" y="3619500"/>
              <a:ext cx="2752725" cy="2743200"/>
            </a:xfrm>
            <a:prstGeom prst="rect">
              <a:avLst/>
            </a:prstGeom>
          </p:spPr>
        </p:pic>
      </p:grpSp>
      <p:sp>
        <p:nvSpPr>
          <p:cNvPr id="7" name="TextBox 6">
            <a:extLst>
              <a:ext uri="{FF2B5EF4-FFF2-40B4-BE49-F238E27FC236}">
                <a16:creationId xmlns:a16="http://schemas.microsoft.com/office/drawing/2014/main" id="{72790D2D-C997-4F4E-BAE8-F70E184EF017}"/>
              </a:ext>
            </a:extLst>
          </p:cNvPr>
          <p:cNvSpPr txBox="1"/>
          <p:nvPr/>
        </p:nvSpPr>
        <p:spPr>
          <a:xfrm>
            <a:off x="3979069" y="1462088"/>
            <a:ext cx="4233862"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Lets light pass right through the object.</a:t>
            </a:r>
          </a:p>
        </p:txBody>
      </p:sp>
    </p:spTree>
    <p:extLst>
      <p:ext uri="{BB962C8B-B14F-4D97-AF65-F5344CB8AC3E}">
        <p14:creationId xmlns:p14="http://schemas.microsoft.com/office/powerpoint/2010/main" val="271818612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602B-C32E-4B0E-ACD3-DCA1B4213578}"/>
              </a:ext>
            </a:extLst>
          </p:cNvPr>
          <p:cNvSpPr>
            <a:spLocks noGrp="1"/>
          </p:cNvSpPr>
          <p:nvPr>
            <p:ph type="title"/>
          </p:nvPr>
        </p:nvSpPr>
        <p:spPr/>
        <p:txBody>
          <a:bodyPr/>
          <a:lstStyle/>
          <a:p>
            <a:r>
              <a:rPr lang="en-US" dirty="0"/>
              <a:t>Types of node data</a:t>
            </a:r>
          </a:p>
        </p:txBody>
      </p:sp>
      <p:sp>
        <p:nvSpPr>
          <p:cNvPr id="3" name="Oval 2">
            <a:extLst>
              <a:ext uri="{FF2B5EF4-FFF2-40B4-BE49-F238E27FC236}">
                <a16:creationId xmlns:a16="http://schemas.microsoft.com/office/drawing/2014/main" id="{C190B618-2A0B-4A65-8C49-8B821C75CF3D}"/>
              </a:ext>
            </a:extLst>
          </p:cNvPr>
          <p:cNvSpPr/>
          <p:nvPr/>
        </p:nvSpPr>
        <p:spPr>
          <a:xfrm>
            <a:off x="1757361" y="2819402"/>
            <a:ext cx="657225" cy="666750"/>
          </a:xfrm>
          <a:prstGeom prst="ellipse">
            <a:avLst/>
          </a:prstGeom>
          <a:solidFill>
            <a:srgbClr val="C7C72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BB87FCB-F667-4B8F-B760-F04510CCB392}"/>
              </a:ext>
            </a:extLst>
          </p:cNvPr>
          <p:cNvSpPr/>
          <p:nvPr/>
        </p:nvSpPr>
        <p:spPr>
          <a:xfrm>
            <a:off x="1781174" y="3933826"/>
            <a:ext cx="657225" cy="666750"/>
          </a:xfrm>
          <a:prstGeom prst="ellipse">
            <a:avLst/>
          </a:prstGeom>
          <a:solidFill>
            <a:srgbClr val="6363C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064F174-8F0B-4727-ADC5-C7AD515969C2}"/>
              </a:ext>
            </a:extLst>
          </p:cNvPr>
          <p:cNvSpPr/>
          <p:nvPr/>
        </p:nvSpPr>
        <p:spPr>
          <a:xfrm>
            <a:off x="1757361" y="1704978"/>
            <a:ext cx="657225" cy="666750"/>
          </a:xfrm>
          <a:prstGeom prst="ellipse">
            <a:avLst/>
          </a:prstGeom>
          <a:solidFill>
            <a:srgbClr val="A1A1A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DE337B1-380F-481E-989B-5D909F32623A}"/>
              </a:ext>
            </a:extLst>
          </p:cNvPr>
          <p:cNvSpPr/>
          <p:nvPr/>
        </p:nvSpPr>
        <p:spPr>
          <a:xfrm>
            <a:off x="1781175" y="5048250"/>
            <a:ext cx="657225" cy="666750"/>
          </a:xfrm>
          <a:prstGeom prst="ellipse">
            <a:avLst/>
          </a:prstGeom>
          <a:solidFill>
            <a:srgbClr val="63C76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AE26CB3-F592-4C5A-AAF8-F8C07F1107D7}"/>
              </a:ext>
            </a:extLst>
          </p:cNvPr>
          <p:cNvSpPr txBox="1"/>
          <p:nvPr/>
        </p:nvSpPr>
        <p:spPr>
          <a:xfrm>
            <a:off x="2605088" y="1715187"/>
            <a:ext cx="8396287"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Gray is numerical data. Often “gray data” is on a scale of 0 to 1, but not always. True/false data also uses gray plugs – it’s just 0 or 1.</a:t>
            </a:r>
          </a:p>
        </p:txBody>
      </p:sp>
      <p:sp>
        <p:nvSpPr>
          <p:cNvPr id="10" name="TextBox 9">
            <a:extLst>
              <a:ext uri="{FF2B5EF4-FFF2-40B4-BE49-F238E27FC236}">
                <a16:creationId xmlns:a16="http://schemas.microsoft.com/office/drawing/2014/main" id="{AD978835-1108-499E-B664-13A3D6FB2F4E}"/>
              </a:ext>
            </a:extLst>
          </p:cNvPr>
          <p:cNvSpPr txBox="1"/>
          <p:nvPr/>
        </p:nvSpPr>
        <p:spPr>
          <a:xfrm>
            <a:off x="2605088" y="2691112"/>
            <a:ext cx="8396287"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Yellow is color data. It can be split into its red, green, and blue components and represented as three gray wires. If it’s plugged into a gray socket, it will automatically be converted to grayscale.</a:t>
            </a:r>
          </a:p>
        </p:txBody>
      </p:sp>
      <p:sp>
        <p:nvSpPr>
          <p:cNvPr id="11" name="TextBox 10">
            <a:extLst>
              <a:ext uri="{FF2B5EF4-FFF2-40B4-BE49-F238E27FC236}">
                <a16:creationId xmlns:a16="http://schemas.microsoft.com/office/drawing/2014/main" id="{DFC6B6E8-DD78-481C-B4E4-8B95A473E037}"/>
              </a:ext>
            </a:extLst>
          </p:cNvPr>
          <p:cNvSpPr txBox="1"/>
          <p:nvPr/>
        </p:nvSpPr>
        <p:spPr>
          <a:xfrm>
            <a:off x="2605088" y="3805536"/>
            <a:ext cx="8396287"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Purple is vector data. It represents angles or positions. A good use case for vector data is the angle of the surface to the camera when you’re creating iridescent materials. </a:t>
            </a:r>
          </a:p>
        </p:txBody>
      </p:sp>
      <p:sp>
        <p:nvSpPr>
          <p:cNvPr id="12" name="TextBox 11">
            <a:extLst>
              <a:ext uri="{FF2B5EF4-FFF2-40B4-BE49-F238E27FC236}">
                <a16:creationId xmlns:a16="http://schemas.microsoft.com/office/drawing/2014/main" id="{82C2AF88-C06F-4E55-8A9D-596287E25088}"/>
              </a:ext>
            </a:extLst>
          </p:cNvPr>
          <p:cNvSpPr txBox="1"/>
          <p:nvPr/>
        </p:nvSpPr>
        <p:spPr>
          <a:xfrm>
            <a:off x="2605087" y="5058459"/>
            <a:ext cx="8396287"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Green is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shader</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data. It represents a material that can be put on an object and rendered. Green outputs can only be plugged into green inputs.</a:t>
            </a:r>
          </a:p>
        </p:txBody>
      </p:sp>
    </p:spTree>
    <p:extLst>
      <p:ext uri="{BB962C8B-B14F-4D97-AF65-F5344CB8AC3E}">
        <p14:creationId xmlns:p14="http://schemas.microsoft.com/office/powerpoint/2010/main" val="205251834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391A6-C346-4912-99D9-52F67196002B}"/>
              </a:ext>
            </a:extLst>
          </p:cNvPr>
          <p:cNvSpPr>
            <a:spLocks noGrp="1"/>
          </p:cNvSpPr>
          <p:nvPr>
            <p:ph type="title"/>
          </p:nvPr>
        </p:nvSpPr>
        <p:spPr/>
        <p:txBody>
          <a:bodyPr>
            <a:normAutofit fontScale="90000"/>
          </a:bodyPr>
          <a:lstStyle/>
          <a:p>
            <a:r>
              <a:rPr lang="en-US" dirty="0"/>
              <a:t>Multiple nodes to create a material</a:t>
            </a:r>
          </a:p>
        </p:txBody>
      </p:sp>
      <p:sp>
        <p:nvSpPr>
          <p:cNvPr id="4" name="TextBox 3">
            <a:extLst>
              <a:ext uri="{FF2B5EF4-FFF2-40B4-BE49-F238E27FC236}">
                <a16:creationId xmlns:a16="http://schemas.microsoft.com/office/drawing/2014/main" id="{2F63BAE2-1C3B-4713-8297-BF843C315CBE}"/>
              </a:ext>
            </a:extLst>
          </p:cNvPr>
          <p:cNvSpPr txBox="1"/>
          <p:nvPr/>
        </p:nvSpPr>
        <p:spPr>
          <a:xfrm>
            <a:off x="1119188" y="1277422"/>
            <a:ext cx="9953625"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To create complex and interesting materials, you will usually need many interconnected nodes.</a:t>
            </a:r>
          </a:p>
        </p:txBody>
      </p:sp>
      <p:grpSp>
        <p:nvGrpSpPr>
          <p:cNvPr id="9" name="Group 8">
            <a:extLst>
              <a:ext uri="{FF2B5EF4-FFF2-40B4-BE49-F238E27FC236}">
                <a16:creationId xmlns:a16="http://schemas.microsoft.com/office/drawing/2014/main" id="{0B5B2940-0B4A-4FAA-B71C-644158DC44A1}"/>
              </a:ext>
            </a:extLst>
          </p:cNvPr>
          <p:cNvGrpSpPr/>
          <p:nvPr/>
        </p:nvGrpSpPr>
        <p:grpSpPr>
          <a:xfrm>
            <a:off x="1871068" y="2163364"/>
            <a:ext cx="8449864" cy="3965973"/>
            <a:chOff x="1363267" y="2163364"/>
            <a:chExt cx="8449864" cy="3965973"/>
          </a:xfrm>
        </p:grpSpPr>
        <p:pic>
          <p:nvPicPr>
            <p:cNvPr id="3" name="Picture 2">
              <a:extLst>
                <a:ext uri="{FF2B5EF4-FFF2-40B4-BE49-F238E27FC236}">
                  <a16:creationId xmlns:a16="http://schemas.microsoft.com/office/drawing/2014/main" id="{9D68FEE0-150D-4475-B289-D8DCA3AEACD3}"/>
                </a:ext>
              </a:extLst>
            </p:cNvPr>
            <p:cNvPicPr>
              <a:picLocks noChangeAspect="1"/>
            </p:cNvPicPr>
            <p:nvPr/>
          </p:nvPicPr>
          <p:blipFill>
            <a:blip r:embed="rId2"/>
            <a:stretch>
              <a:fillRect/>
            </a:stretch>
          </p:blipFill>
          <p:spPr>
            <a:xfrm>
              <a:off x="1609726" y="3438524"/>
              <a:ext cx="2914650" cy="2324100"/>
            </a:xfrm>
            <a:prstGeom prst="rect">
              <a:avLst/>
            </a:prstGeom>
          </p:spPr>
        </p:pic>
        <p:sp>
          <p:nvSpPr>
            <p:cNvPr id="5" name="TextBox 4">
              <a:extLst>
                <a:ext uri="{FF2B5EF4-FFF2-40B4-BE49-F238E27FC236}">
                  <a16:creationId xmlns:a16="http://schemas.microsoft.com/office/drawing/2014/main" id="{B39B5FA3-A242-4CF3-AEBA-929D3E802E28}"/>
                </a:ext>
              </a:extLst>
            </p:cNvPr>
            <p:cNvSpPr txBox="1"/>
            <p:nvPr/>
          </p:nvSpPr>
          <p:spPr>
            <a:xfrm>
              <a:off x="1363267" y="2163364"/>
              <a:ext cx="3414712"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Let’s add a Noise Texture node and plug it into the base color of our Principled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shader</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pic>
          <p:nvPicPr>
            <p:cNvPr id="6" name="Picture 5">
              <a:extLst>
                <a:ext uri="{FF2B5EF4-FFF2-40B4-BE49-F238E27FC236}">
                  <a16:creationId xmlns:a16="http://schemas.microsoft.com/office/drawing/2014/main" id="{70E9F390-8F6D-4107-9853-C6CE16E640CA}"/>
                </a:ext>
              </a:extLst>
            </p:cNvPr>
            <p:cNvPicPr>
              <a:picLocks noChangeAspect="1"/>
            </p:cNvPicPr>
            <p:nvPr/>
          </p:nvPicPr>
          <p:blipFill>
            <a:blip r:embed="rId3"/>
            <a:stretch>
              <a:fillRect/>
            </a:stretch>
          </p:blipFill>
          <p:spPr>
            <a:xfrm>
              <a:off x="6572250" y="3071812"/>
              <a:ext cx="3067050" cy="3057525"/>
            </a:xfrm>
            <a:prstGeom prst="rect">
              <a:avLst/>
            </a:prstGeom>
          </p:spPr>
        </p:pic>
        <p:sp>
          <p:nvSpPr>
            <p:cNvPr id="7" name="TextBox 6">
              <a:extLst>
                <a:ext uri="{FF2B5EF4-FFF2-40B4-BE49-F238E27FC236}">
                  <a16:creationId xmlns:a16="http://schemas.microsoft.com/office/drawing/2014/main" id="{6532A3C8-7168-4BA9-9C8C-C90E71403A8A}"/>
                </a:ext>
              </a:extLst>
            </p:cNvPr>
            <p:cNvSpPr txBox="1"/>
            <p:nvPr/>
          </p:nvSpPr>
          <p:spPr>
            <a:xfrm>
              <a:off x="6398419" y="2163364"/>
              <a:ext cx="3414712"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Notice how the one wire passes color information for the entire object.</a:t>
              </a:r>
            </a:p>
          </p:txBody>
        </p:sp>
      </p:grpSp>
    </p:spTree>
    <p:extLst>
      <p:ext uri="{BB962C8B-B14F-4D97-AF65-F5344CB8AC3E}">
        <p14:creationId xmlns:p14="http://schemas.microsoft.com/office/powerpoint/2010/main" val="353607542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9FE7-43BA-4EB4-9620-42B33E0DC44D}"/>
              </a:ext>
            </a:extLst>
          </p:cNvPr>
          <p:cNvSpPr>
            <a:spLocks noGrp="1"/>
          </p:cNvSpPr>
          <p:nvPr>
            <p:ph type="title"/>
          </p:nvPr>
        </p:nvSpPr>
        <p:spPr/>
        <p:txBody>
          <a:bodyPr/>
          <a:lstStyle/>
          <a:p>
            <a:r>
              <a:rPr lang="en-US" dirty="0"/>
              <a:t>Transformations along axes</a:t>
            </a:r>
          </a:p>
        </p:txBody>
      </p:sp>
      <p:grpSp>
        <p:nvGrpSpPr>
          <p:cNvPr id="21" name="Group 20">
            <a:extLst>
              <a:ext uri="{FF2B5EF4-FFF2-40B4-BE49-F238E27FC236}">
                <a16:creationId xmlns:a16="http://schemas.microsoft.com/office/drawing/2014/main" id="{16A5238A-C8F2-46B8-8AD7-3E3DA85FB268}"/>
              </a:ext>
            </a:extLst>
          </p:cNvPr>
          <p:cNvGrpSpPr/>
          <p:nvPr/>
        </p:nvGrpSpPr>
        <p:grpSpPr>
          <a:xfrm>
            <a:off x="1454967" y="1389804"/>
            <a:ext cx="9833825" cy="1204986"/>
            <a:chOff x="1167550" y="4433813"/>
            <a:chExt cx="9833825" cy="1204986"/>
          </a:xfrm>
        </p:grpSpPr>
        <p:sp>
          <p:nvSpPr>
            <p:cNvPr id="4" name="Rectangle: Rounded Corners 3">
              <a:extLst>
                <a:ext uri="{FF2B5EF4-FFF2-40B4-BE49-F238E27FC236}">
                  <a16:creationId xmlns:a16="http://schemas.microsoft.com/office/drawing/2014/main" id="{E8C286F8-3F94-460D-A3FB-D3370D847DDD}"/>
                </a:ext>
              </a:extLst>
            </p:cNvPr>
            <p:cNvSpPr/>
            <p:nvPr/>
          </p:nvSpPr>
          <p:spPr>
            <a:xfrm>
              <a:off x="1167550" y="4433813"/>
              <a:ext cx="567467" cy="534691"/>
            </a:xfrm>
            <a:prstGeom prst="roundRect">
              <a:avLst/>
            </a:prstGeom>
            <a:noFill/>
            <a:ln w="28575">
              <a:solidFill>
                <a:srgbClr val="FF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 name="TextBox 4">
              <a:extLst>
                <a:ext uri="{FF2B5EF4-FFF2-40B4-BE49-F238E27FC236}">
                  <a16:creationId xmlns:a16="http://schemas.microsoft.com/office/drawing/2014/main" id="{45495FAE-FD1F-42FC-B787-2620C333FDCC}"/>
                </a:ext>
              </a:extLst>
            </p:cNvPr>
            <p:cNvSpPr txBox="1"/>
            <p:nvPr/>
          </p:nvSpPr>
          <p:spPr>
            <a:xfrm>
              <a:off x="2662448" y="4676116"/>
              <a:ext cx="8338927" cy="830997"/>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Press while you’re rotating, scaling, or moving an object to restrict the transformation to one axis.</a:t>
              </a:r>
            </a:p>
          </p:txBody>
        </p:sp>
        <p:sp>
          <p:nvSpPr>
            <p:cNvPr id="6" name="Rectangle: Rounded Corners 5">
              <a:extLst>
                <a:ext uri="{FF2B5EF4-FFF2-40B4-BE49-F238E27FC236}">
                  <a16:creationId xmlns:a16="http://schemas.microsoft.com/office/drawing/2014/main" id="{6147C9F6-9E03-45B3-813A-A62F4BB3F220}"/>
                </a:ext>
              </a:extLst>
            </p:cNvPr>
            <p:cNvSpPr/>
            <p:nvPr/>
          </p:nvSpPr>
          <p:spPr>
            <a:xfrm>
              <a:off x="1902926" y="4433813"/>
              <a:ext cx="567467" cy="534691"/>
            </a:xfrm>
            <a:prstGeom prst="roundRect">
              <a:avLst/>
            </a:prstGeom>
            <a:noFill/>
            <a:ln w="28575">
              <a:solidFill>
                <a:srgbClr val="A0F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7" name="Rectangle: Rounded Corners 6">
              <a:extLst>
                <a:ext uri="{FF2B5EF4-FFF2-40B4-BE49-F238E27FC236}">
                  <a16:creationId xmlns:a16="http://schemas.microsoft.com/office/drawing/2014/main" id="{C989B916-87D8-4E8E-AA38-D4D3EF8D6ECA}"/>
                </a:ext>
              </a:extLst>
            </p:cNvPr>
            <p:cNvSpPr/>
            <p:nvPr/>
          </p:nvSpPr>
          <p:spPr>
            <a:xfrm>
              <a:off x="1535485" y="5104108"/>
              <a:ext cx="567467" cy="534691"/>
            </a:xfrm>
            <a:prstGeom prst="roundRect">
              <a:avLst/>
            </a:prstGeom>
            <a:noFill/>
            <a:ln w="28575">
              <a:solidFill>
                <a:srgbClr val="B4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grpSp>
      <p:grpSp>
        <p:nvGrpSpPr>
          <p:cNvPr id="20" name="Group 19">
            <a:extLst>
              <a:ext uri="{FF2B5EF4-FFF2-40B4-BE49-F238E27FC236}">
                <a16:creationId xmlns:a16="http://schemas.microsoft.com/office/drawing/2014/main" id="{4C812167-C127-4F9B-BDDE-219F136E20F0}"/>
              </a:ext>
            </a:extLst>
          </p:cNvPr>
          <p:cNvGrpSpPr/>
          <p:nvPr/>
        </p:nvGrpSpPr>
        <p:grpSpPr>
          <a:xfrm>
            <a:off x="3207351" y="4533206"/>
            <a:ext cx="5777298" cy="1780047"/>
            <a:chOff x="2662448" y="1331006"/>
            <a:chExt cx="5777298" cy="1780047"/>
          </a:xfrm>
        </p:grpSpPr>
        <p:pic>
          <p:nvPicPr>
            <p:cNvPr id="8" name="Picture 7">
              <a:extLst>
                <a:ext uri="{FF2B5EF4-FFF2-40B4-BE49-F238E27FC236}">
                  <a16:creationId xmlns:a16="http://schemas.microsoft.com/office/drawing/2014/main" id="{44551E26-5313-40B6-9D06-2F5CA806E648}"/>
                </a:ext>
              </a:extLst>
            </p:cNvPr>
            <p:cNvPicPr>
              <a:picLocks noChangeAspect="1"/>
            </p:cNvPicPr>
            <p:nvPr/>
          </p:nvPicPr>
          <p:blipFill>
            <a:blip r:embed="rId2"/>
            <a:stretch>
              <a:fillRect/>
            </a:stretch>
          </p:blipFill>
          <p:spPr>
            <a:xfrm>
              <a:off x="2662448" y="1331006"/>
              <a:ext cx="3164529" cy="1780047"/>
            </a:xfrm>
            <a:prstGeom prst="rect">
              <a:avLst/>
            </a:prstGeom>
          </p:spPr>
        </p:pic>
        <p:pic>
          <p:nvPicPr>
            <p:cNvPr id="10" name="Picture 9">
              <a:extLst>
                <a:ext uri="{FF2B5EF4-FFF2-40B4-BE49-F238E27FC236}">
                  <a16:creationId xmlns:a16="http://schemas.microsoft.com/office/drawing/2014/main" id="{7F9F8198-4F96-48C0-970B-FF8EECD48F67}"/>
                </a:ext>
              </a:extLst>
            </p:cNvPr>
            <p:cNvPicPr>
              <a:picLocks noChangeAspect="1"/>
            </p:cNvPicPr>
            <p:nvPr/>
          </p:nvPicPr>
          <p:blipFill>
            <a:blip r:embed="rId3"/>
            <a:stretch>
              <a:fillRect/>
            </a:stretch>
          </p:blipFill>
          <p:spPr>
            <a:xfrm>
              <a:off x="6948487" y="1462088"/>
              <a:ext cx="1491259" cy="1325563"/>
            </a:xfrm>
            <a:prstGeom prst="rect">
              <a:avLst/>
            </a:prstGeom>
          </p:spPr>
        </p:pic>
        <p:sp>
          <p:nvSpPr>
            <p:cNvPr id="11" name="Rectangle 10">
              <a:extLst>
                <a:ext uri="{FF2B5EF4-FFF2-40B4-BE49-F238E27FC236}">
                  <a16:creationId xmlns:a16="http://schemas.microsoft.com/office/drawing/2014/main" id="{ABE58797-7FA6-42E5-9D56-BB4DCDE57538}"/>
                </a:ext>
              </a:extLst>
            </p:cNvPr>
            <p:cNvSpPr/>
            <p:nvPr/>
          </p:nvSpPr>
          <p:spPr>
            <a:xfrm>
              <a:off x="6948487" y="1467509"/>
              <a:ext cx="1491259" cy="1320142"/>
            </a:xfrm>
            <a:prstGeom prst="rect">
              <a:avLst/>
            </a:prstGeom>
            <a:noFill/>
            <a:ln w="50800">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B2236F4-B670-439A-9447-CF7D105B101B}"/>
                </a:ext>
              </a:extLst>
            </p:cNvPr>
            <p:cNvSpPr/>
            <p:nvPr/>
          </p:nvSpPr>
          <p:spPr>
            <a:xfrm>
              <a:off x="5073309" y="1422257"/>
              <a:ext cx="229735" cy="213012"/>
            </a:xfrm>
            <a:prstGeom prst="rect">
              <a:avLst/>
            </a:prstGeom>
            <a:noFill/>
            <a:ln w="28575">
              <a:solidFill>
                <a:srgbClr val="FF8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E32A409-93E3-4A7C-82CA-89E98CD647F2}"/>
                </a:ext>
              </a:extLst>
            </p:cNvPr>
            <p:cNvCxnSpPr>
              <a:cxnSpLocks/>
            </p:cNvCxnSpPr>
            <p:nvPr/>
          </p:nvCxnSpPr>
          <p:spPr>
            <a:xfrm flipH="1" flipV="1">
              <a:off x="5303044" y="1635269"/>
              <a:ext cx="1645443" cy="1152382"/>
            </a:xfrm>
            <a:prstGeom prst="line">
              <a:avLst/>
            </a:prstGeom>
            <a:ln w="28575">
              <a:solidFill>
                <a:srgbClr val="FF891E"/>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2EA2E59-D033-42F6-B69E-8D55BD058F04}"/>
                </a:ext>
              </a:extLst>
            </p:cNvPr>
            <p:cNvCxnSpPr>
              <a:cxnSpLocks/>
              <a:endCxn id="12" idx="0"/>
            </p:cNvCxnSpPr>
            <p:nvPr/>
          </p:nvCxnSpPr>
          <p:spPr>
            <a:xfrm flipH="1" flipV="1">
              <a:off x="5188177" y="1422257"/>
              <a:ext cx="1784124" cy="39832"/>
            </a:xfrm>
            <a:prstGeom prst="line">
              <a:avLst/>
            </a:prstGeom>
            <a:ln w="28575">
              <a:solidFill>
                <a:srgbClr val="FF891E"/>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FDD5CC4F-D7B1-4C15-B7CD-466C55933A06}"/>
              </a:ext>
            </a:extLst>
          </p:cNvPr>
          <p:cNvGrpSpPr/>
          <p:nvPr/>
        </p:nvGrpSpPr>
        <p:grpSpPr>
          <a:xfrm>
            <a:off x="942201" y="3004818"/>
            <a:ext cx="9811492" cy="1204986"/>
            <a:chOff x="764418" y="2986040"/>
            <a:chExt cx="9811492" cy="1204986"/>
          </a:xfrm>
        </p:grpSpPr>
        <p:sp>
          <p:nvSpPr>
            <p:cNvPr id="23" name="Rectangle: Rounded Corners 22">
              <a:extLst>
                <a:ext uri="{FF2B5EF4-FFF2-40B4-BE49-F238E27FC236}">
                  <a16:creationId xmlns:a16="http://schemas.microsoft.com/office/drawing/2014/main" id="{C67E7ECD-B84F-4541-8BA1-AA553CCAC3EF}"/>
                </a:ext>
              </a:extLst>
            </p:cNvPr>
            <p:cNvSpPr/>
            <p:nvPr/>
          </p:nvSpPr>
          <p:spPr>
            <a:xfrm>
              <a:off x="2435481" y="2986040"/>
              <a:ext cx="567467" cy="534691"/>
            </a:xfrm>
            <a:prstGeom prst="roundRect">
              <a:avLst/>
            </a:prstGeom>
            <a:noFill/>
            <a:ln w="28575">
              <a:solidFill>
                <a:srgbClr val="FFB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24" name="TextBox 23">
              <a:extLst>
                <a:ext uri="{FF2B5EF4-FFF2-40B4-BE49-F238E27FC236}">
                  <a16:creationId xmlns:a16="http://schemas.microsoft.com/office/drawing/2014/main" id="{EED22451-FBE5-4452-B23A-96B44F460A94}"/>
                </a:ext>
              </a:extLst>
            </p:cNvPr>
            <p:cNvSpPr txBox="1"/>
            <p:nvPr/>
          </p:nvSpPr>
          <p:spPr>
            <a:xfrm>
              <a:off x="3930380" y="3228343"/>
              <a:ext cx="6645530"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Restricts transformation to the </a:t>
              </a:r>
              <a:r>
                <a:rPr lang="en-US" sz="2400" i="1" dirty="0">
                  <a:solidFill>
                    <a:schemeClr val="bg1"/>
                  </a:solidFill>
                  <a:latin typeface="Droid Sans" panose="020B0606030804020204" pitchFamily="34" charset="0"/>
                  <a:ea typeface="Droid Sans" panose="020B0606030804020204" pitchFamily="34" charset="0"/>
                  <a:cs typeface="Droid Sans" panose="020B0606030804020204" pitchFamily="34" charset="0"/>
                </a:rPr>
                <a:t>other two </a:t>
              </a:r>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axes.</a:t>
              </a:r>
            </a:p>
          </p:txBody>
        </p:sp>
        <p:sp>
          <p:nvSpPr>
            <p:cNvPr id="25" name="Rectangle: Rounded Corners 24">
              <a:extLst>
                <a:ext uri="{FF2B5EF4-FFF2-40B4-BE49-F238E27FC236}">
                  <a16:creationId xmlns:a16="http://schemas.microsoft.com/office/drawing/2014/main" id="{04FBECAB-4BC2-4962-AB09-3700FD8747AC}"/>
                </a:ext>
              </a:extLst>
            </p:cNvPr>
            <p:cNvSpPr/>
            <p:nvPr/>
          </p:nvSpPr>
          <p:spPr>
            <a:xfrm>
              <a:off x="3170857" y="2986040"/>
              <a:ext cx="567467" cy="534691"/>
            </a:xfrm>
            <a:prstGeom prst="roundRect">
              <a:avLst/>
            </a:prstGeom>
            <a:noFill/>
            <a:ln w="28575">
              <a:solidFill>
                <a:srgbClr val="A0F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26" name="Rectangle: Rounded Corners 25">
              <a:extLst>
                <a:ext uri="{FF2B5EF4-FFF2-40B4-BE49-F238E27FC236}">
                  <a16:creationId xmlns:a16="http://schemas.microsoft.com/office/drawing/2014/main" id="{CB0C6579-3293-4969-80CB-94AA8F673FA3}"/>
                </a:ext>
              </a:extLst>
            </p:cNvPr>
            <p:cNvSpPr/>
            <p:nvPr/>
          </p:nvSpPr>
          <p:spPr>
            <a:xfrm>
              <a:off x="2803416" y="3656335"/>
              <a:ext cx="567467" cy="534691"/>
            </a:xfrm>
            <a:prstGeom prst="roundRect">
              <a:avLst/>
            </a:prstGeom>
            <a:noFill/>
            <a:ln w="28575">
              <a:solidFill>
                <a:srgbClr val="B4C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27" name="Rectangle: Rounded Corners 26">
              <a:extLst>
                <a:ext uri="{FF2B5EF4-FFF2-40B4-BE49-F238E27FC236}">
                  <a16:creationId xmlns:a16="http://schemas.microsoft.com/office/drawing/2014/main" id="{A1A8E804-8945-491A-AFBF-0A129E5B0BD3}"/>
                </a:ext>
              </a:extLst>
            </p:cNvPr>
            <p:cNvSpPr/>
            <p:nvPr/>
          </p:nvSpPr>
          <p:spPr>
            <a:xfrm>
              <a:off x="764418" y="3361060"/>
              <a:ext cx="876300" cy="29527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SHIFT</a:t>
              </a:r>
            </a:p>
          </p:txBody>
        </p:sp>
        <p:sp>
          <p:nvSpPr>
            <p:cNvPr id="28" name="TextBox 27">
              <a:extLst>
                <a:ext uri="{FF2B5EF4-FFF2-40B4-BE49-F238E27FC236}">
                  <a16:creationId xmlns:a16="http://schemas.microsoft.com/office/drawing/2014/main" id="{F77F1713-5549-410F-9C83-F211191C1820}"/>
                </a:ext>
              </a:extLst>
            </p:cNvPr>
            <p:cNvSpPr txBox="1"/>
            <p:nvPr/>
          </p:nvSpPr>
          <p:spPr>
            <a:xfrm>
              <a:off x="1809267" y="3185531"/>
              <a:ext cx="376768" cy="646331"/>
            </a:xfrm>
            <a:prstGeom prst="rect">
              <a:avLst/>
            </a:prstGeom>
            <a:noFill/>
          </p:spPr>
          <p:txBody>
            <a:bodyPr wrap="square" rtlCol="0">
              <a:spAutoFit/>
            </a:bodyPr>
            <a:lstStyle/>
            <a:p>
              <a:r>
                <a:rPr lang="en-US" sz="3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grpSp>
      <p:sp>
        <p:nvSpPr>
          <p:cNvPr id="30" name="Oval 29">
            <a:extLst>
              <a:ext uri="{FF2B5EF4-FFF2-40B4-BE49-F238E27FC236}">
                <a16:creationId xmlns:a16="http://schemas.microsoft.com/office/drawing/2014/main" id="{1774A998-4648-4505-B013-169D718529E0}"/>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8963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309F-F75B-4A24-A166-71F4ABCD32AB}"/>
              </a:ext>
            </a:extLst>
          </p:cNvPr>
          <p:cNvSpPr>
            <a:spLocks noGrp="1"/>
          </p:cNvSpPr>
          <p:nvPr>
            <p:ph type="title"/>
          </p:nvPr>
        </p:nvSpPr>
        <p:spPr/>
        <p:txBody>
          <a:bodyPr/>
          <a:lstStyle/>
          <a:p>
            <a:r>
              <a:rPr lang="en-US" dirty="0"/>
              <a:t>The </a:t>
            </a:r>
            <a:r>
              <a:rPr lang="en-US" dirty="0" err="1"/>
              <a:t>ColorRamp</a:t>
            </a:r>
            <a:r>
              <a:rPr lang="en-US" dirty="0"/>
              <a:t> node</a:t>
            </a:r>
          </a:p>
        </p:txBody>
      </p:sp>
      <p:pic>
        <p:nvPicPr>
          <p:cNvPr id="3" name="Picture 2">
            <a:extLst>
              <a:ext uri="{FF2B5EF4-FFF2-40B4-BE49-F238E27FC236}">
                <a16:creationId xmlns:a16="http://schemas.microsoft.com/office/drawing/2014/main" id="{A4C42A18-4373-40D8-AE97-59EB6F603174}"/>
              </a:ext>
            </a:extLst>
          </p:cNvPr>
          <p:cNvPicPr>
            <a:picLocks noChangeAspect="1"/>
          </p:cNvPicPr>
          <p:nvPr/>
        </p:nvPicPr>
        <p:blipFill>
          <a:blip r:embed="rId2"/>
          <a:stretch>
            <a:fillRect/>
          </a:stretch>
        </p:blipFill>
        <p:spPr>
          <a:xfrm>
            <a:off x="1362075" y="2545952"/>
            <a:ext cx="3543300" cy="3248025"/>
          </a:xfrm>
          <a:prstGeom prst="rect">
            <a:avLst/>
          </a:prstGeom>
        </p:spPr>
      </p:pic>
      <p:sp>
        <p:nvSpPr>
          <p:cNvPr id="4" name="TextBox 3">
            <a:extLst>
              <a:ext uri="{FF2B5EF4-FFF2-40B4-BE49-F238E27FC236}">
                <a16:creationId xmlns:a16="http://schemas.microsoft.com/office/drawing/2014/main" id="{629D56B6-DAA4-4B57-9111-D1A2C7B77D26}"/>
              </a:ext>
            </a:extLst>
          </p:cNvPr>
          <p:cNvSpPr txBox="1"/>
          <p:nvPr/>
        </p:nvSpPr>
        <p:spPr>
          <a:xfrm>
            <a:off x="1362075" y="1220389"/>
            <a:ext cx="9467850"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The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ColorRamp</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node maps a 0-1 input to a color output. The colorful noise is automatically converted to a number. Using the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Fac</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(tor) output on the Noise Texture node would produce the same result.</a:t>
            </a:r>
          </a:p>
        </p:txBody>
      </p:sp>
      <p:pic>
        <p:nvPicPr>
          <p:cNvPr id="6" name="Picture 5">
            <a:extLst>
              <a:ext uri="{FF2B5EF4-FFF2-40B4-BE49-F238E27FC236}">
                <a16:creationId xmlns:a16="http://schemas.microsoft.com/office/drawing/2014/main" id="{FE4B6AFD-438C-4241-996B-5861D20F1AB8}"/>
              </a:ext>
            </a:extLst>
          </p:cNvPr>
          <p:cNvPicPr>
            <a:picLocks noChangeAspect="1"/>
          </p:cNvPicPr>
          <p:nvPr/>
        </p:nvPicPr>
        <p:blipFill>
          <a:blip r:embed="rId3"/>
          <a:stretch>
            <a:fillRect/>
          </a:stretch>
        </p:blipFill>
        <p:spPr>
          <a:xfrm>
            <a:off x="5815012" y="3227583"/>
            <a:ext cx="2409825" cy="2238375"/>
          </a:xfrm>
          <a:prstGeom prst="rect">
            <a:avLst/>
          </a:prstGeom>
        </p:spPr>
      </p:pic>
      <p:sp>
        <p:nvSpPr>
          <p:cNvPr id="7" name="TextBox 6">
            <a:extLst>
              <a:ext uri="{FF2B5EF4-FFF2-40B4-BE49-F238E27FC236}">
                <a16:creationId xmlns:a16="http://schemas.microsoft.com/office/drawing/2014/main" id="{9A419238-14E7-4C68-A3A5-E85FC6C5486F}"/>
              </a:ext>
            </a:extLst>
          </p:cNvPr>
          <p:cNvSpPr txBox="1"/>
          <p:nvPr/>
        </p:nvSpPr>
        <p:spPr>
          <a:xfrm>
            <a:off x="5192317" y="2545952"/>
            <a:ext cx="4188619"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Try adjusting the color stops and see what happens to the material!</a:t>
            </a:r>
          </a:p>
        </p:txBody>
      </p:sp>
      <p:pic>
        <p:nvPicPr>
          <p:cNvPr id="8" name="Picture 7">
            <a:extLst>
              <a:ext uri="{FF2B5EF4-FFF2-40B4-BE49-F238E27FC236}">
                <a16:creationId xmlns:a16="http://schemas.microsoft.com/office/drawing/2014/main" id="{E7BF9F00-F7BB-44A2-8D0B-5F7405F969DF}"/>
              </a:ext>
            </a:extLst>
          </p:cNvPr>
          <p:cNvPicPr>
            <a:picLocks noChangeAspect="1"/>
          </p:cNvPicPr>
          <p:nvPr/>
        </p:nvPicPr>
        <p:blipFill>
          <a:blip r:embed="rId4"/>
          <a:stretch>
            <a:fillRect/>
          </a:stretch>
        </p:blipFill>
        <p:spPr>
          <a:xfrm>
            <a:off x="8710612" y="3192283"/>
            <a:ext cx="2486025" cy="2752725"/>
          </a:xfrm>
          <a:prstGeom prst="rect">
            <a:avLst/>
          </a:prstGeom>
        </p:spPr>
      </p:pic>
    </p:spTree>
    <p:extLst>
      <p:ext uri="{BB962C8B-B14F-4D97-AF65-F5344CB8AC3E}">
        <p14:creationId xmlns:p14="http://schemas.microsoft.com/office/powerpoint/2010/main" val="418725324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F0B5-31B7-4C32-A71A-6C68A41A9F53}"/>
              </a:ext>
            </a:extLst>
          </p:cNvPr>
          <p:cNvSpPr>
            <a:spLocks noGrp="1"/>
          </p:cNvSpPr>
          <p:nvPr>
            <p:ph type="title"/>
          </p:nvPr>
        </p:nvSpPr>
        <p:spPr/>
        <p:txBody>
          <a:bodyPr/>
          <a:lstStyle/>
          <a:p>
            <a:r>
              <a:rPr lang="en-US" dirty="0"/>
              <a:t>The </a:t>
            </a:r>
            <a:r>
              <a:rPr lang="en-US" dirty="0" err="1"/>
              <a:t>ColorRamp</a:t>
            </a:r>
            <a:r>
              <a:rPr lang="en-US" dirty="0"/>
              <a:t> node</a:t>
            </a:r>
          </a:p>
        </p:txBody>
      </p:sp>
      <p:sp>
        <p:nvSpPr>
          <p:cNvPr id="3" name="TextBox 2">
            <a:extLst>
              <a:ext uri="{FF2B5EF4-FFF2-40B4-BE49-F238E27FC236}">
                <a16:creationId xmlns:a16="http://schemas.microsoft.com/office/drawing/2014/main" id="{BF04E77F-C3D8-41DA-A819-2E4C22FCDF61}"/>
              </a:ext>
            </a:extLst>
          </p:cNvPr>
          <p:cNvSpPr txBox="1"/>
          <p:nvPr/>
        </p:nvSpPr>
        <p:spPr>
          <a:xfrm>
            <a:off x="1147763" y="1220389"/>
            <a:ext cx="9896475" cy="369332"/>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Sometimes, it’s useful to combine multiple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ColorRamp</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nodes for finer control over your color.</a:t>
            </a:r>
          </a:p>
        </p:txBody>
      </p:sp>
      <p:pic>
        <p:nvPicPr>
          <p:cNvPr id="4" name="Picture 3">
            <a:extLst>
              <a:ext uri="{FF2B5EF4-FFF2-40B4-BE49-F238E27FC236}">
                <a16:creationId xmlns:a16="http://schemas.microsoft.com/office/drawing/2014/main" id="{F495AB56-D2B7-4D7E-80C0-56805131AC5C}"/>
              </a:ext>
            </a:extLst>
          </p:cNvPr>
          <p:cNvPicPr>
            <a:picLocks noChangeAspect="1"/>
          </p:cNvPicPr>
          <p:nvPr/>
        </p:nvPicPr>
        <p:blipFill>
          <a:blip r:embed="rId2"/>
          <a:stretch>
            <a:fillRect/>
          </a:stretch>
        </p:blipFill>
        <p:spPr>
          <a:xfrm>
            <a:off x="1319212" y="2545952"/>
            <a:ext cx="5286375" cy="2486025"/>
          </a:xfrm>
          <a:prstGeom prst="rect">
            <a:avLst/>
          </a:prstGeom>
        </p:spPr>
      </p:pic>
      <p:pic>
        <p:nvPicPr>
          <p:cNvPr id="5" name="Picture 4">
            <a:extLst>
              <a:ext uri="{FF2B5EF4-FFF2-40B4-BE49-F238E27FC236}">
                <a16:creationId xmlns:a16="http://schemas.microsoft.com/office/drawing/2014/main" id="{92EAD571-03E7-48B3-831A-DBBC0856B456}"/>
              </a:ext>
            </a:extLst>
          </p:cNvPr>
          <p:cNvPicPr>
            <a:picLocks noChangeAspect="1"/>
          </p:cNvPicPr>
          <p:nvPr/>
        </p:nvPicPr>
        <p:blipFill>
          <a:blip r:embed="rId3"/>
          <a:stretch>
            <a:fillRect/>
          </a:stretch>
        </p:blipFill>
        <p:spPr>
          <a:xfrm>
            <a:off x="7224713" y="2066925"/>
            <a:ext cx="3648075" cy="3676650"/>
          </a:xfrm>
          <a:prstGeom prst="rect">
            <a:avLst/>
          </a:prstGeom>
        </p:spPr>
      </p:pic>
    </p:spTree>
    <p:extLst>
      <p:ext uri="{BB962C8B-B14F-4D97-AF65-F5344CB8AC3E}">
        <p14:creationId xmlns:p14="http://schemas.microsoft.com/office/powerpoint/2010/main" val="45359061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2538-C543-47DA-81E4-BC1AC315A5D0}"/>
              </a:ext>
            </a:extLst>
          </p:cNvPr>
          <p:cNvSpPr>
            <a:spLocks noGrp="1"/>
          </p:cNvSpPr>
          <p:nvPr>
            <p:ph type="title"/>
          </p:nvPr>
        </p:nvSpPr>
        <p:spPr/>
        <p:txBody>
          <a:bodyPr/>
          <a:lstStyle/>
          <a:p>
            <a:r>
              <a:rPr lang="en-US" dirty="0"/>
              <a:t>Bump mapping</a:t>
            </a:r>
          </a:p>
        </p:txBody>
      </p:sp>
      <p:sp>
        <p:nvSpPr>
          <p:cNvPr id="3" name="TextBox 2">
            <a:extLst>
              <a:ext uri="{FF2B5EF4-FFF2-40B4-BE49-F238E27FC236}">
                <a16:creationId xmlns:a16="http://schemas.microsoft.com/office/drawing/2014/main" id="{19FE9F08-452F-4EBB-8662-2260B007F384}"/>
              </a:ext>
            </a:extLst>
          </p:cNvPr>
          <p:cNvSpPr txBox="1"/>
          <p:nvPr/>
        </p:nvSpPr>
        <p:spPr>
          <a:xfrm>
            <a:off x="1362075" y="1220389"/>
            <a:ext cx="9467850"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Bump mapping allows you to add 3D texture to your object without changing the geometry. Light reflects off bumps as if they are real geometry. However, the actual vertices don’t change.</a:t>
            </a:r>
          </a:p>
        </p:txBody>
      </p:sp>
      <p:pic>
        <p:nvPicPr>
          <p:cNvPr id="4" name="Picture 3">
            <a:extLst>
              <a:ext uri="{FF2B5EF4-FFF2-40B4-BE49-F238E27FC236}">
                <a16:creationId xmlns:a16="http://schemas.microsoft.com/office/drawing/2014/main" id="{6EB1F58F-00CD-42FF-9FC5-BBAD04F3A774}"/>
              </a:ext>
            </a:extLst>
          </p:cNvPr>
          <p:cNvPicPr>
            <a:picLocks noChangeAspect="1"/>
          </p:cNvPicPr>
          <p:nvPr/>
        </p:nvPicPr>
        <p:blipFill>
          <a:blip r:embed="rId2"/>
          <a:stretch>
            <a:fillRect/>
          </a:stretch>
        </p:blipFill>
        <p:spPr>
          <a:xfrm>
            <a:off x="1852612" y="4238625"/>
            <a:ext cx="4029075" cy="2324100"/>
          </a:xfrm>
          <a:prstGeom prst="rect">
            <a:avLst/>
          </a:prstGeom>
        </p:spPr>
      </p:pic>
      <p:sp>
        <p:nvSpPr>
          <p:cNvPr id="5" name="TextBox 4">
            <a:extLst>
              <a:ext uri="{FF2B5EF4-FFF2-40B4-BE49-F238E27FC236}">
                <a16:creationId xmlns:a16="http://schemas.microsoft.com/office/drawing/2014/main" id="{35C61306-68C1-4EAF-B90A-83FD6D8882E8}"/>
              </a:ext>
            </a:extLst>
          </p:cNvPr>
          <p:cNvSpPr txBox="1"/>
          <p:nvPr/>
        </p:nvSpPr>
        <p:spPr>
          <a:xfrm>
            <a:off x="1362075" y="2438400"/>
            <a:ext cx="9467850" cy="923330"/>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Bump maps are vector data, which is represented as purple. They plug into the Normal slot of the Principled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shader</a:t>
            </a: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 Normal is the technical term for the direction that the surface is facing.</a:t>
            </a:r>
          </a:p>
        </p:txBody>
      </p:sp>
      <p:sp>
        <p:nvSpPr>
          <p:cNvPr id="6" name="TextBox 5">
            <a:extLst>
              <a:ext uri="{FF2B5EF4-FFF2-40B4-BE49-F238E27FC236}">
                <a16:creationId xmlns:a16="http://schemas.microsoft.com/office/drawing/2014/main" id="{478B0E2E-4E19-4EF3-9F75-9FAD19B96569}"/>
              </a:ext>
            </a:extLst>
          </p:cNvPr>
          <p:cNvSpPr txBox="1"/>
          <p:nvPr/>
        </p:nvSpPr>
        <p:spPr>
          <a:xfrm>
            <a:off x="1362075" y="3429000"/>
            <a:ext cx="9467850" cy="646331"/>
          </a:xfrm>
          <a:prstGeom prst="rect">
            <a:avLst/>
          </a:prstGeom>
          <a:noFill/>
        </p:spPr>
        <p:txBody>
          <a:bodyPr wrap="square" rtlCol="0">
            <a:spAutoFit/>
          </a:bodyPr>
          <a:lstStyle/>
          <a:p>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Try recreating this setup. Note that the Noise texture scale is set really high, and the bump strength is turned down.</a:t>
            </a:r>
          </a:p>
        </p:txBody>
      </p:sp>
      <p:pic>
        <p:nvPicPr>
          <p:cNvPr id="7" name="Picture 6">
            <a:extLst>
              <a:ext uri="{FF2B5EF4-FFF2-40B4-BE49-F238E27FC236}">
                <a16:creationId xmlns:a16="http://schemas.microsoft.com/office/drawing/2014/main" id="{55D9D00B-A5B2-435D-8C0C-636254626280}"/>
              </a:ext>
            </a:extLst>
          </p:cNvPr>
          <p:cNvPicPr>
            <a:picLocks noChangeAspect="1"/>
          </p:cNvPicPr>
          <p:nvPr/>
        </p:nvPicPr>
        <p:blipFill>
          <a:blip r:embed="rId3"/>
          <a:stretch>
            <a:fillRect/>
          </a:stretch>
        </p:blipFill>
        <p:spPr>
          <a:xfrm>
            <a:off x="7148512" y="4075331"/>
            <a:ext cx="2771775" cy="2609850"/>
          </a:xfrm>
          <a:prstGeom prst="rect">
            <a:avLst/>
          </a:prstGeom>
        </p:spPr>
      </p:pic>
    </p:spTree>
    <p:extLst>
      <p:ext uri="{BB962C8B-B14F-4D97-AF65-F5344CB8AC3E}">
        <p14:creationId xmlns:p14="http://schemas.microsoft.com/office/powerpoint/2010/main" val="86901399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42C4-58F7-4949-AADA-FF93843E9F90}"/>
              </a:ext>
            </a:extLst>
          </p:cNvPr>
          <p:cNvSpPr>
            <a:spLocks noGrp="1"/>
          </p:cNvSpPr>
          <p:nvPr>
            <p:ph type="title"/>
          </p:nvPr>
        </p:nvSpPr>
        <p:spPr/>
        <p:txBody>
          <a:bodyPr/>
          <a:lstStyle/>
          <a:p>
            <a:r>
              <a:rPr lang="en-US" dirty="0"/>
              <a:t>Other nodes to cover</a:t>
            </a:r>
          </a:p>
        </p:txBody>
      </p:sp>
      <p:sp>
        <p:nvSpPr>
          <p:cNvPr id="3" name="TextBox 2">
            <a:extLst>
              <a:ext uri="{FF2B5EF4-FFF2-40B4-BE49-F238E27FC236}">
                <a16:creationId xmlns:a16="http://schemas.microsoft.com/office/drawing/2014/main" id="{1D73883D-9B9A-4471-BA75-16198BE39201}"/>
              </a:ext>
            </a:extLst>
          </p:cNvPr>
          <p:cNvSpPr txBox="1"/>
          <p:nvPr/>
        </p:nvSpPr>
        <p:spPr>
          <a:xfrm>
            <a:off x="3026569" y="1277422"/>
            <a:ext cx="6138862"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Texture coordinate/mapping</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Brick Texture</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Math</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Emission</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Add </a:t>
            </a:r>
            <a:r>
              <a:rPr lang="en-US" dirty="0" err="1">
                <a:solidFill>
                  <a:schemeClr val="bg1"/>
                </a:solidFill>
                <a:latin typeface="Droid Sans" panose="020B0606030804020204" pitchFamily="34" charset="0"/>
                <a:ea typeface="Droid Sans" panose="020B0606030804020204" pitchFamily="34" charset="0"/>
                <a:cs typeface="Droid Sans" panose="020B0606030804020204" pitchFamily="34" charset="0"/>
              </a:rPr>
              <a:t>Shader</a:t>
            </a:r>
            <a:endPar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endParaRP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Diffuse</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Bright/Contrast</a:t>
            </a:r>
          </a:p>
          <a:p>
            <a:pPr marL="285750" indent="-285750">
              <a:buFont typeface="Arial" panose="020B0604020202020204" pitchFamily="34" charset="0"/>
              <a:buChar char="•"/>
            </a:pPr>
            <a:r>
              <a:rPr lang="en-US" dirty="0">
                <a:solidFill>
                  <a:schemeClr val="bg1"/>
                </a:solidFill>
                <a:latin typeface="Droid Sans" panose="020B0606030804020204" pitchFamily="34" charset="0"/>
                <a:ea typeface="Droid Sans" panose="020B0606030804020204" pitchFamily="34" charset="0"/>
                <a:cs typeface="Droid Sans" panose="020B0606030804020204" pitchFamily="34" charset="0"/>
              </a:rPr>
              <a:t>Layer Weight</a:t>
            </a:r>
          </a:p>
        </p:txBody>
      </p:sp>
    </p:spTree>
    <p:extLst>
      <p:ext uri="{BB962C8B-B14F-4D97-AF65-F5344CB8AC3E}">
        <p14:creationId xmlns:p14="http://schemas.microsoft.com/office/powerpoint/2010/main" val="105344435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9C13-682B-4B21-8849-1F30611D9F23}"/>
              </a:ext>
            </a:extLst>
          </p:cNvPr>
          <p:cNvSpPr>
            <a:spLocks noGrp="1"/>
          </p:cNvSpPr>
          <p:nvPr>
            <p:ph type="title"/>
          </p:nvPr>
        </p:nvSpPr>
        <p:spPr>
          <a:xfrm>
            <a:off x="838200" y="0"/>
            <a:ext cx="10515600" cy="1325563"/>
          </a:xfrm>
        </p:spPr>
        <p:txBody>
          <a:bodyPr/>
          <a:lstStyle/>
          <a:p>
            <a:r>
              <a:rPr lang="en-US" dirty="0"/>
              <a:t>Adding and removing objects</a:t>
            </a:r>
          </a:p>
        </p:txBody>
      </p:sp>
      <p:grpSp>
        <p:nvGrpSpPr>
          <p:cNvPr id="45" name="Group 44">
            <a:extLst>
              <a:ext uri="{FF2B5EF4-FFF2-40B4-BE49-F238E27FC236}">
                <a16:creationId xmlns:a16="http://schemas.microsoft.com/office/drawing/2014/main" id="{3203B709-F6E1-44FD-8427-70DB213AAFD4}"/>
              </a:ext>
            </a:extLst>
          </p:cNvPr>
          <p:cNvGrpSpPr/>
          <p:nvPr/>
        </p:nvGrpSpPr>
        <p:grpSpPr>
          <a:xfrm>
            <a:off x="1780774" y="1451897"/>
            <a:ext cx="7903995" cy="1017517"/>
            <a:chOff x="1780774" y="1451897"/>
            <a:chExt cx="7903995" cy="1017517"/>
          </a:xfrm>
        </p:grpSpPr>
        <p:grpSp>
          <p:nvGrpSpPr>
            <p:cNvPr id="4" name="Group 3">
              <a:extLst>
                <a:ext uri="{FF2B5EF4-FFF2-40B4-BE49-F238E27FC236}">
                  <a16:creationId xmlns:a16="http://schemas.microsoft.com/office/drawing/2014/main" id="{B169A42A-46A4-40E0-B6CC-F4998B2081CE}"/>
                </a:ext>
              </a:extLst>
            </p:cNvPr>
            <p:cNvGrpSpPr/>
            <p:nvPr/>
          </p:nvGrpSpPr>
          <p:grpSpPr>
            <a:xfrm>
              <a:off x="1780774" y="1451897"/>
              <a:ext cx="643040" cy="1017517"/>
              <a:chOff x="10401300" y="3802708"/>
              <a:chExt cx="643040" cy="1017517"/>
            </a:xfrm>
          </p:grpSpPr>
          <p:sp>
            <p:nvSpPr>
              <p:cNvPr id="8" name="Freeform: Shape 7">
                <a:extLst>
                  <a:ext uri="{FF2B5EF4-FFF2-40B4-BE49-F238E27FC236}">
                    <a16:creationId xmlns:a16="http://schemas.microsoft.com/office/drawing/2014/main" id="{AC3C9842-620C-4940-AD3E-74B26761C068}"/>
                  </a:ext>
                </a:extLst>
              </p:cNvPr>
              <p:cNvSpPr/>
              <p:nvPr/>
            </p:nvSpPr>
            <p:spPr>
              <a:xfrm>
                <a:off x="10401300" y="3802708"/>
                <a:ext cx="309563" cy="442912"/>
              </a:xfrm>
              <a:custGeom>
                <a:avLst/>
                <a:gdLst>
                  <a:gd name="connsiteX0" fmla="*/ 309563 w 309563"/>
                  <a:gd name="connsiteY0" fmla="*/ 395287 h 442912"/>
                  <a:gd name="connsiteX1" fmla="*/ 309563 w 309563"/>
                  <a:gd name="connsiteY1" fmla="*/ 311943 h 442912"/>
                  <a:gd name="connsiteX2" fmla="*/ 273844 w 309563"/>
                  <a:gd name="connsiteY2" fmla="*/ 290512 h 442912"/>
                  <a:gd name="connsiteX3" fmla="*/ 261938 w 309563"/>
                  <a:gd name="connsiteY3" fmla="*/ 269081 h 442912"/>
                  <a:gd name="connsiteX4" fmla="*/ 252413 w 309563"/>
                  <a:gd name="connsiteY4" fmla="*/ 226218 h 442912"/>
                  <a:gd name="connsiteX5" fmla="*/ 254794 w 309563"/>
                  <a:gd name="connsiteY5" fmla="*/ 157162 h 442912"/>
                  <a:gd name="connsiteX6" fmla="*/ 254794 w 309563"/>
                  <a:gd name="connsiteY6" fmla="*/ 123825 h 442912"/>
                  <a:gd name="connsiteX7" fmla="*/ 304800 w 309563"/>
                  <a:gd name="connsiteY7" fmla="*/ 85725 h 442912"/>
                  <a:gd name="connsiteX8" fmla="*/ 309563 w 309563"/>
                  <a:gd name="connsiteY8" fmla="*/ 35718 h 442912"/>
                  <a:gd name="connsiteX9" fmla="*/ 307181 w 309563"/>
                  <a:gd name="connsiteY9" fmla="*/ 0 h 442912"/>
                  <a:gd name="connsiteX10" fmla="*/ 259556 w 309563"/>
                  <a:gd name="connsiteY10" fmla="*/ 2381 h 442912"/>
                  <a:gd name="connsiteX11" fmla="*/ 176213 w 309563"/>
                  <a:gd name="connsiteY11" fmla="*/ 21431 h 442912"/>
                  <a:gd name="connsiteX12" fmla="*/ 114300 w 309563"/>
                  <a:gd name="connsiteY12" fmla="*/ 57150 h 442912"/>
                  <a:gd name="connsiteX13" fmla="*/ 61913 w 309563"/>
                  <a:gd name="connsiteY13" fmla="*/ 109537 h 442912"/>
                  <a:gd name="connsiteX14" fmla="*/ 26194 w 309563"/>
                  <a:gd name="connsiteY14" fmla="*/ 159543 h 442912"/>
                  <a:gd name="connsiteX15" fmla="*/ 2381 w 309563"/>
                  <a:gd name="connsiteY15" fmla="*/ 242887 h 442912"/>
                  <a:gd name="connsiteX16" fmla="*/ 0 w 309563"/>
                  <a:gd name="connsiteY16" fmla="*/ 323850 h 442912"/>
                  <a:gd name="connsiteX17" fmla="*/ 0 w 309563"/>
                  <a:gd name="connsiteY17" fmla="*/ 442912 h 442912"/>
                  <a:gd name="connsiteX18" fmla="*/ 57150 w 309563"/>
                  <a:gd name="connsiteY18" fmla="*/ 419100 h 442912"/>
                  <a:gd name="connsiteX19" fmla="*/ 111919 w 309563"/>
                  <a:gd name="connsiteY19" fmla="*/ 411956 h 442912"/>
                  <a:gd name="connsiteX20" fmla="*/ 183356 w 309563"/>
                  <a:gd name="connsiteY20" fmla="*/ 400050 h 442912"/>
                  <a:gd name="connsiteX21" fmla="*/ 309563 w 309563"/>
                  <a:gd name="connsiteY21" fmla="*/ 395287 h 44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563" h="442912">
                    <a:moveTo>
                      <a:pt x="309563" y="395287"/>
                    </a:moveTo>
                    <a:lnTo>
                      <a:pt x="309563" y="311943"/>
                    </a:lnTo>
                    <a:lnTo>
                      <a:pt x="273844" y="290512"/>
                    </a:lnTo>
                    <a:lnTo>
                      <a:pt x="261938" y="269081"/>
                    </a:lnTo>
                    <a:lnTo>
                      <a:pt x="252413" y="226218"/>
                    </a:lnTo>
                    <a:cubicBezTo>
                      <a:pt x="253207" y="203199"/>
                      <a:pt x="254000" y="180181"/>
                      <a:pt x="254794" y="157162"/>
                    </a:cubicBezTo>
                    <a:lnTo>
                      <a:pt x="254794" y="123825"/>
                    </a:lnTo>
                    <a:lnTo>
                      <a:pt x="304800" y="85725"/>
                    </a:lnTo>
                    <a:lnTo>
                      <a:pt x="309563" y="35718"/>
                    </a:lnTo>
                    <a:lnTo>
                      <a:pt x="307181" y="0"/>
                    </a:lnTo>
                    <a:lnTo>
                      <a:pt x="259556" y="2381"/>
                    </a:lnTo>
                    <a:lnTo>
                      <a:pt x="176213" y="21431"/>
                    </a:lnTo>
                    <a:lnTo>
                      <a:pt x="114300" y="57150"/>
                    </a:lnTo>
                    <a:lnTo>
                      <a:pt x="61913" y="109537"/>
                    </a:lnTo>
                    <a:lnTo>
                      <a:pt x="26194" y="159543"/>
                    </a:lnTo>
                    <a:lnTo>
                      <a:pt x="2381" y="242887"/>
                    </a:lnTo>
                    <a:cubicBezTo>
                      <a:pt x="1587" y="269875"/>
                      <a:pt x="794" y="296862"/>
                      <a:pt x="0" y="323850"/>
                    </a:cubicBezTo>
                    <a:lnTo>
                      <a:pt x="0" y="442912"/>
                    </a:lnTo>
                    <a:lnTo>
                      <a:pt x="57150" y="419100"/>
                    </a:lnTo>
                    <a:lnTo>
                      <a:pt x="111919" y="411956"/>
                    </a:lnTo>
                    <a:lnTo>
                      <a:pt x="183356" y="400050"/>
                    </a:lnTo>
                    <a:lnTo>
                      <a:pt x="309563" y="395287"/>
                    </a:lnTo>
                    <a:close/>
                  </a:path>
                </a:pathLst>
              </a:custGeom>
              <a:solidFill>
                <a:srgbClr val="FFC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C8605D8-289C-4DC3-A111-11599EAAC592}"/>
                  </a:ext>
                </a:extLst>
              </p:cNvPr>
              <p:cNvSpPr/>
              <p:nvPr/>
            </p:nvSpPr>
            <p:spPr>
              <a:xfrm>
                <a:off x="10402449" y="3803122"/>
                <a:ext cx="620185" cy="1017103"/>
              </a:xfrm>
              <a:prstGeom prst="roundRect">
                <a:avLst>
                  <a:gd name="adj" fmla="val 4616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A1DECD5F-1CD1-467F-A886-9521978E1BDD}"/>
                  </a:ext>
                </a:extLst>
              </p:cNvPr>
              <p:cNvSpPr/>
              <p:nvPr/>
            </p:nvSpPr>
            <p:spPr>
              <a:xfrm rot="10800000" flipV="1">
                <a:off x="10402449" y="4197637"/>
                <a:ext cx="641891" cy="111633"/>
              </a:xfrm>
              <a:prstGeom prst="arc">
                <a:avLst>
                  <a:gd name="adj1" fmla="val 10982384"/>
                  <a:gd name="adj2" fmla="val 0"/>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C9B3DC5-1C19-485A-9892-4C3C58A051B7}"/>
                  </a:ext>
                </a:extLst>
              </p:cNvPr>
              <p:cNvCxnSpPr>
                <a:cxnSpLocks/>
              </p:cNvCxnSpPr>
              <p:nvPr/>
            </p:nvCxnSpPr>
            <p:spPr>
              <a:xfrm>
                <a:off x="10712542" y="4112643"/>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5DE05DE-61BF-4AAA-A90D-11B01090833D}"/>
                  </a:ext>
                </a:extLst>
              </p:cNvPr>
              <p:cNvSpPr/>
              <p:nvPr/>
            </p:nvSpPr>
            <p:spPr>
              <a:xfrm>
                <a:off x="10654013" y="3890646"/>
                <a:ext cx="117058" cy="219468"/>
              </a:xfrm>
              <a:prstGeom prst="roundRect">
                <a:avLst>
                  <a:gd name="adj" fmla="val 5000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7101A8F-EC9E-47AD-926C-A6B252551B8C}"/>
                  </a:ext>
                </a:extLst>
              </p:cNvPr>
              <p:cNvCxnSpPr>
                <a:cxnSpLocks/>
              </p:cNvCxnSpPr>
              <p:nvPr/>
            </p:nvCxnSpPr>
            <p:spPr>
              <a:xfrm>
                <a:off x="10712542" y="3805652"/>
                <a:ext cx="0" cy="875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FB087D30-4A29-41E9-86DF-DC0401EEE497}"/>
                </a:ext>
              </a:extLst>
            </p:cNvPr>
            <p:cNvSpPr txBox="1"/>
            <p:nvPr/>
          </p:nvSpPr>
          <p:spPr>
            <a:xfrm>
              <a:off x="2779931" y="1695840"/>
              <a:ext cx="6904838"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Select objects, hold                    to select multiple</a:t>
              </a:r>
            </a:p>
          </p:txBody>
        </p:sp>
        <p:sp>
          <p:nvSpPr>
            <p:cNvPr id="17" name="Rectangle: Rounded Corners 16">
              <a:extLst>
                <a:ext uri="{FF2B5EF4-FFF2-40B4-BE49-F238E27FC236}">
                  <a16:creationId xmlns:a16="http://schemas.microsoft.com/office/drawing/2014/main" id="{31C02880-8D8D-4847-8093-5E9041545355}"/>
                </a:ext>
              </a:extLst>
            </p:cNvPr>
            <p:cNvSpPr/>
            <p:nvPr/>
          </p:nvSpPr>
          <p:spPr>
            <a:xfrm>
              <a:off x="5658913" y="1695840"/>
              <a:ext cx="1307806" cy="46166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SHIFT</a:t>
              </a:r>
            </a:p>
          </p:txBody>
        </p:sp>
      </p:grpSp>
      <p:grpSp>
        <p:nvGrpSpPr>
          <p:cNvPr id="44" name="Group 43">
            <a:extLst>
              <a:ext uri="{FF2B5EF4-FFF2-40B4-BE49-F238E27FC236}">
                <a16:creationId xmlns:a16="http://schemas.microsoft.com/office/drawing/2014/main" id="{EF53D458-BF21-4AC6-B09C-38F13E6AF6EB}"/>
              </a:ext>
            </a:extLst>
          </p:cNvPr>
          <p:cNvGrpSpPr/>
          <p:nvPr/>
        </p:nvGrpSpPr>
        <p:grpSpPr>
          <a:xfrm>
            <a:off x="1842470" y="2681009"/>
            <a:ext cx="9446268" cy="1924050"/>
            <a:chOff x="1842470" y="2681009"/>
            <a:chExt cx="9446268" cy="1924050"/>
          </a:xfrm>
        </p:grpSpPr>
        <p:sp>
          <p:nvSpPr>
            <p:cNvPr id="15" name="Rectangle: Rounded Corners 14">
              <a:extLst>
                <a:ext uri="{FF2B5EF4-FFF2-40B4-BE49-F238E27FC236}">
                  <a16:creationId xmlns:a16="http://schemas.microsoft.com/office/drawing/2014/main" id="{EF0DB3AB-F79B-4CE0-9D9E-206AC9E40099}"/>
                </a:ext>
              </a:extLst>
            </p:cNvPr>
            <p:cNvSpPr/>
            <p:nvPr/>
          </p:nvSpPr>
          <p:spPr>
            <a:xfrm>
              <a:off x="1842470" y="3412203"/>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6" name="TextBox 15">
              <a:extLst>
                <a:ext uri="{FF2B5EF4-FFF2-40B4-BE49-F238E27FC236}">
                  <a16:creationId xmlns:a16="http://schemas.microsoft.com/office/drawing/2014/main" id="{9AAEAF49-C50E-473D-A71D-3C17E778F9FE}"/>
                </a:ext>
              </a:extLst>
            </p:cNvPr>
            <p:cNvSpPr txBox="1"/>
            <p:nvPr/>
          </p:nvSpPr>
          <p:spPr>
            <a:xfrm>
              <a:off x="2779931" y="3412203"/>
              <a:ext cx="2512623"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Delete objects</a:t>
              </a:r>
            </a:p>
          </p:txBody>
        </p:sp>
        <p:pic>
          <p:nvPicPr>
            <p:cNvPr id="18" name="Picture 17">
              <a:extLst>
                <a:ext uri="{FF2B5EF4-FFF2-40B4-BE49-F238E27FC236}">
                  <a16:creationId xmlns:a16="http://schemas.microsoft.com/office/drawing/2014/main" id="{718B22C0-B920-4A79-8486-2D43677A1EC2}"/>
                </a:ext>
              </a:extLst>
            </p:cNvPr>
            <p:cNvPicPr>
              <a:picLocks noChangeAspect="1"/>
            </p:cNvPicPr>
            <p:nvPr/>
          </p:nvPicPr>
          <p:blipFill>
            <a:blip r:embed="rId2"/>
            <a:stretch>
              <a:fillRect/>
            </a:stretch>
          </p:blipFill>
          <p:spPr>
            <a:xfrm>
              <a:off x="8402663" y="2681009"/>
              <a:ext cx="2886075" cy="1924050"/>
            </a:xfrm>
            <a:prstGeom prst="rect">
              <a:avLst/>
            </a:prstGeom>
          </p:spPr>
        </p:pic>
        <p:sp>
          <p:nvSpPr>
            <p:cNvPr id="19" name="TextBox 18">
              <a:extLst>
                <a:ext uri="{FF2B5EF4-FFF2-40B4-BE49-F238E27FC236}">
                  <a16:creationId xmlns:a16="http://schemas.microsoft.com/office/drawing/2014/main" id="{E3A51F7A-7BF5-4FAD-A40C-11B804EDBC0F}"/>
                </a:ext>
              </a:extLst>
            </p:cNvPr>
            <p:cNvSpPr txBox="1"/>
            <p:nvPr/>
          </p:nvSpPr>
          <p:spPr>
            <a:xfrm>
              <a:off x="5648671" y="2981314"/>
              <a:ext cx="2737912" cy="1323439"/>
            </a:xfrm>
            <a:prstGeom prst="rect">
              <a:avLst/>
            </a:prstGeom>
            <a:noFill/>
          </p:spPr>
          <p:txBody>
            <a:bodyPr wrap="square" rtlCol="0">
              <a:spAutoFit/>
            </a:bodyPr>
            <a:lstStyle/>
            <a:p>
              <a:r>
                <a:rPr lang="en-US" sz="2000" dirty="0">
                  <a:solidFill>
                    <a:schemeClr val="bg1"/>
                  </a:solidFill>
                  <a:latin typeface="Droid Sans" panose="020B0606030804020204" pitchFamily="34" charset="0"/>
                  <a:ea typeface="Droid Sans" panose="020B0606030804020204" pitchFamily="34" charset="0"/>
                  <a:cs typeface="Droid Sans" panose="020B0606030804020204" pitchFamily="34" charset="0"/>
                </a:rPr>
                <a:t>We don’t need the camera or the lamp right now, so you can practice on them.</a:t>
              </a:r>
            </a:p>
          </p:txBody>
        </p:sp>
      </p:grpSp>
      <p:sp>
        <p:nvSpPr>
          <p:cNvPr id="46" name="Oval 45">
            <a:extLst>
              <a:ext uri="{FF2B5EF4-FFF2-40B4-BE49-F238E27FC236}">
                <a16:creationId xmlns:a16="http://schemas.microsoft.com/office/drawing/2014/main" id="{7A843034-81B2-4F3D-8433-808DCD04A423}"/>
              </a:ext>
            </a:extLst>
          </p:cNvPr>
          <p:cNvSpPr/>
          <p:nvPr/>
        </p:nvSpPr>
        <p:spPr>
          <a:xfrm>
            <a:off x="11992989" y="6664411"/>
            <a:ext cx="133052" cy="1318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429EF15A-E4D5-4E5F-AA18-7120531C950A}"/>
              </a:ext>
            </a:extLst>
          </p:cNvPr>
          <p:cNvGrpSpPr/>
          <p:nvPr/>
        </p:nvGrpSpPr>
        <p:grpSpPr>
          <a:xfrm>
            <a:off x="838200" y="5129152"/>
            <a:ext cx="10716336" cy="1667065"/>
            <a:chOff x="838200" y="5129152"/>
            <a:chExt cx="10716336" cy="1667065"/>
          </a:xfrm>
        </p:grpSpPr>
        <p:grpSp>
          <p:nvGrpSpPr>
            <p:cNvPr id="43" name="Group 42">
              <a:extLst>
                <a:ext uri="{FF2B5EF4-FFF2-40B4-BE49-F238E27FC236}">
                  <a16:creationId xmlns:a16="http://schemas.microsoft.com/office/drawing/2014/main" id="{09D2D5FE-DA03-428E-B20E-CD6199EBFD5D}"/>
                </a:ext>
              </a:extLst>
            </p:cNvPr>
            <p:cNvGrpSpPr/>
            <p:nvPr/>
          </p:nvGrpSpPr>
          <p:grpSpPr>
            <a:xfrm>
              <a:off x="838200" y="5129152"/>
              <a:ext cx="10716336" cy="612868"/>
              <a:chOff x="838200" y="5129152"/>
              <a:chExt cx="10716336" cy="612868"/>
            </a:xfrm>
          </p:grpSpPr>
          <p:sp>
            <p:nvSpPr>
              <p:cNvPr id="22" name="Rectangle: Rounded Corners 21">
                <a:extLst>
                  <a:ext uri="{FF2B5EF4-FFF2-40B4-BE49-F238E27FC236}">
                    <a16:creationId xmlns:a16="http://schemas.microsoft.com/office/drawing/2014/main" id="{AC4E7E7C-DC0E-4D13-B3D1-E246A4F200EE}"/>
                  </a:ext>
                </a:extLst>
              </p:cNvPr>
              <p:cNvSpPr/>
              <p:nvPr/>
            </p:nvSpPr>
            <p:spPr>
              <a:xfrm>
                <a:off x="838200" y="5301610"/>
                <a:ext cx="930816" cy="346127"/>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SHIFT</a:t>
                </a:r>
              </a:p>
            </p:txBody>
          </p:sp>
          <p:sp>
            <p:nvSpPr>
              <p:cNvPr id="23" name="Rectangle: Rounded Corners 22">
                <a:extLst>
                  <a:ext uri="{FF2B5EF4-FFF2-40B4-BE49-F238E27FC236}">
                    <a16:creationId xmlns:a16="http://schemas.microsoft.com/office/drawing/2014/main" id="{C87DC4FD-521F-442F-BE01-7A314FAF1D8F}"/>
                  </a:ext>
                </a:extLst>
              </p:cNvPr>
              <p:cNvSpPr/>
              <p:nvPr/>
            </p:nvSpPr>
            <p:spPr>
              <a:xfrm>
                <a:off x="2269176" y="5207329"/>
                <a:ext cx="567467" cy="53469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4" name="TextBox 23">
                <a:extLst>
                  <a:ext uri="{FF2B5EF4-FFF2-40B4-BE49-F238E27FC236}">
                    <a16:creationId xmlns:a16="http://schemas.microsoft.com/office/drawing/2014/main" id="{6F180363-E9C0-4DF9-A25F-4685D9FCF24F}"/>
                  </a:ext>
                </a:extLst>
              </p:cNvPr>
              <p:cNvSpPr txBox="1"/>
              <p:nvPr/>
            </p:nvSpPr>
            <p:spPr>
              <a:xfrm>
                <a:off x="1830712" y="5207329"/>
                <a:ext cx="376768" cy="523220"/>
              </a:xfrm>
              <a:prstGeom prst="rect">
                <a:avLst/>
              </a:prstGeom>
              <a:noFill/>
            </p:spPr>
            <p:txBody>
              <a:bodyPr wrap="square" rtlCol="0">
                <a:spAutoFit/>
              </a:bodyPr>
              <a:lstStyle/>
              <a:p>
                <a:r>
                  <a:rPr lang="en-US" sz="28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t>
                </a:r>
              </a:p>
            </p:txBody>
          </p:sp>
          <p:sp>
            <p:nvSpPr>
              <p:cNvPr id="25" name="TextBox 24">
                <a:extLst>
                  <a:ext uri="{FF2B5EF4-FFF2-40B4-BE49-F238E27FC236}">
                    <a16:creationId xmlns:a16="http://schemas.microsoft.com/office/drawing/2014/main" id="{EA03DB6F-C789-4CBA-887E-EF4FEF2B056F}"/>
                  </a:ext>
                </a:extLst>
              </p:cNvPr>
              <p:cNvSpPr txBox="1"/>
              <p:nvPr/>
            </p:nvSpPr>
            <p:spPr>
              <a:xfrm>
                <a:off x="3206637" y="5201592"/>
                <a:ext cx="2512623" cy="461665"/>
              </a:xfrm>
              <a:prstGeom prst="rect">
                <a:avLst/>
              </a:prstGeom>
              <a:noFill/>
            </p:spPr>
            <p:txBody>
              <a:bodyPr wrap="square" rtlCol="0">
                <a:spAutoFit/>
              </a:bodyPr>
              <a:lstStyle/>
              <a:p>
                <a:r>
                  <a:rPr lang="en-US" sz="2400" dirty="0">
                    <a:solidFill>
                      <a:schemeClr val="bg1"/>
                    </a:solidFill>
                    <a:latin typeface="Droid Sans" panose="020B0606030804020204" pitchFamily="34" charset="0"/>
                    <a:ea typeface="Droid Sans" panose="020B0606030804020204" pitchFamily="34" charset="0"/>
                    <a:cs typeface="Droid Sans" panose="020B0606030804020204" pitchFamily="34" charset="0"/>
                  </a:rPr>
                  <a:t>Add object</a:t>
                </a:r>
              </a:p>
            </p:txBody>
          </p:sp>
          <p:sp>
            <p:nvSpPr>
              <p:cNvPr id="27" name="TextBox 26">
                <a:extLst>
                  <a:ext uri="{FF2B5EF4-FFF2-40B4-BE49-F238E27FC236}">
                    <a16:creationId xmlns:a16="http://schemas.microsoft.com/office/drawing/2014/main" id="{8B6DBF63-7B2C-4907-BD39-EDD2DB011D87}"/>
                  </a:ext>
                </a:extLst>
              </p:cNvPr>
              <p:cNvSpPr txBox="1"/>
              <p:nvPr/>
            </p:nvSpPr>
            <p:spPr>
              <a:xfrm>
                <a:off x="5648671" y="5129152"/>
                <a:ext cx="5905865" cy="584775"/>
              </a:xfrm>
              <a:prstGeom prst="rect">
                <a:avLst/>
              </a:prstGeom>
              <a:noFill/>
            </p:spPr>
            <p:txBody>
              <a:bodyPr wrap="square" rtlCol="0">
                <a:spAutoFit/>
              </a:bodyPr>
              <a:lstStyle/>
              <a:p>
                <a:r>
                  <a:rPr lang="en-US" sz="1600" dirty="0">
                    <a:solidFill>
                      <a:schemeClr val="bg1"/>
                    </a:solidFill>
                    <a:latin typeface="Droid Sans" panose="020B0606030804020204" pitchFamily="34" charset="0"/>
                    <a:ea typeface="Droid Sans" panose="020B0606030804020204" pitchFamily="34" charset="0"/>
                    <a:cs typeface="Droid Sans" panose="020B0606030804020204" pitchFamily="34" charset="0"/>
                  </a:rPr>
                  <a:t>You’ll get a lot of options on the add object menu, but for now let’s stick to basic mesh shapes like Sphere, Cube, or Monkey.</a:t>
                </a:r>
              </a:p>
            </p:txBody>
          </p:sp>
        </p:grpSp>
        <p:pic>
          <p:nvPicPr>
            <p:cNvPr id="3" name="Picture 2">
              <a:extLst>
                <a:ext uri="{FF2B5EF4-FFF2-40B4-BE49-F238E27FC236}">
                  <a16:creationId xmlns:a16="http://schemas.microsoft.com/office/drawing/2014/main" id="{B083397E-4A3E-4C4F-9154-7D6C68FC1719}"/>
                </a:ext>
              </a:extLst>
            </p:cNvPr>
            <p:cNvPicPr>
              <a:picLocks noChangeAspect="1"/>
            </p:cNvPicPr>
            <p:nvPr/>
          </p:nvPicPr>
          <p:blipFill>
            <a:blip r:embed="rId3"/>
            <a:stretch>
              <a:fillRect/>
            </a:stretch>
          </p:blipFill>
          <p:spPr>
            <a:xfrm>
              <a:off x="6838690" y="5730549"/>
              <a:ext cx="1538376" cy="1065668"/>
            </a:xfrm>
            <a:prstGeom prst="rect">
              <a:avLst/>
            </a:prstGeom>
          </p:spPr>
        </p:pic>
        <p:pic>
          <p:nvPicPr>
            <p:cNvPr id="6" name="Picture 5">
              <a:extLst>
                <a:ext uri="{FF2B5EF4-FFF2-40B4-BE49-F238E27FC236}">
                  <a16:creationId xmlns:a16="http://schemas.microsoft.com/office/drawing/2014/main" id="{04F9AB20-01C6-414C-A561-CB684C62008E}"/>
                </a:ext>
              </a:extLst>
            </p:cNvPr>
            <p:cNvPicPr>
              <a:picLocks noChangeAspect="1"/>
            </p:cNvPicPr>
            <p:nvPr/>
          </p:nvPicPr>
          <p:blipFill>
            <a:blip r:embed="rId4"/>
            <a:stretch>
              <a:fillRect/>
            </a:stretch>
          </p:blipFill>
          <p:spPr>
            <a:xfrm>
              <a:off x="8541965" y="5790345"/>
              <a:ext cx="1095375" cy="895350"/>
            </a:xfrm>
            <a:prstGeom prst="rect">
              <a:avLst/>
            </a:prstGeom>
          </p:spPr>
        </p:pic>
      </p:grpSp>
    </p:spTree>
    <p:extLst>
      <p:ext uri="{BB962C8B-B14F-4D97-AF65-F5344CB8AC3E}">
        <p14:creationId xmlns:p14="http://schemas.microsoft.com/office/powerpoint/2010/main" val="183370459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2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4617</TotalTime>
  <Words>3553</Words>
  <Application>Microsoft Office PowerPoint</Application>
  <PresentationFormat>Widescreen</PresentationFormat>
  <Paragraphs>410</Paragraphs>
  <Slides>83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Droid Sans</vt:lpstr>
      <vt:lpstr>Roboto</vt:lpstr>
      <vt:lpstr>Roboto Black</vt:lpstr>
      <vt:lpstr>Office Theme</vt:lpstr>
      <vt:lpstr>PowerPoint Presentation</vt:lpstr>
      <vt:lpstr>What is Blender?</vt:lpstr>
      <vt:lpstr>Blender 2.8</vt:lpstr>
      <vt:lpstr>PowerPoint Presentation</vt:lpstr>
      <vt:lpstr>PowerPoint Presentation</vt:lpstr>
      <vt:lpstr>PowerPoint Presentation</vt:lpstr>
      <vt:lpstr>Object manipulation controls</vt:lpstr>
      <vt:lpstr>Transformations along axes</vt:lpstr>
      <vt:lpstr>Adding and removing objects</vt:lpstr>
      <vt:lpstr>Units</vt:lpstr>
      <vt:lpstr>PowerPoint Presentation</vt:lpstr>
      <vt:lpstr>Transformation by numerical value</vt:lpstr>
      <vt:lpstr>Transform panel</vt:lpstr>
      <vt:lpstr>Object Editing</vt:lpstr>
      <vt:lpstr>Edit mode</vt:lpstr>
      <vt:lpstr>Selecting multiple vertices</vt:lpstr>
      <vt:lpstr>Removing vertices</vt:lpstr>
      <vt:lpstr>Modeling tools</vt:lpstr>
      <vt:lpstr>Extrusion</vt:lpstr>
      <vt:lpstr>Inset</vt:lpstr>
      <vt:lpstr>Bevel</vt:lpstr>
      <vt:lpstr>The Knife tool</vt:lpstr>
      <vt:lpstr>Loop cuts</vt:lpstr>
      <vt:lpstr>Subdivision</vt:lpstr>
      <vt:lpstr>Selection modes</vt:lpstr>
      <vt:lpstr>More ways to select vertices</vt:lpstr>
      <vt:lpstr>Smoothing</vt:lpstr>
      <vt:lpstr>Proportional Editing</vt:lpstr>
      <vt:lpstr>Proportional Editing modes</vt:lpstr>
      <vt:lpstr>Can you make this?</vt:lpstr>
      <vt:lpstr>Object Parameters</vt:lpstr>
      <vt:lpstr>Orthographic View</vt:lpstr>
      <vt:lpstr>Face, Edge, and Vertex modes</vt:lpstr>
      <vt:lpstr>Adding/removing faces</vt:lpstr>
      <vt:lpstr>Triangles vs Polygon faces</vt:lpstr>
      <vt:lpstr>Triangulating</vt:lpstr>
      <vt:lpstr>Modifiers</vt:lpstr>
      <vt:lpstr>Boolean Modifier</vt:lpstr>
      <vt:lpstr>Subdivision Surface modifier</vt:lpstr>
      <vt:lpstr>Coordinates and Positioning</vt:lpstr>
      <vt:lpstr>Object origin points</vt:lpstr>
      <vt:lpstr>Local vs Global coordinates</vt:lpstr>
      <vt:lpstr>Scale multiplier</vt:lpstr>
      <vt:lpstr>Applying scale</vt:lpstr>
      <vt:lpstr>3D cursor</vt:lpstr>
      <vt:lpstr>3D cursor positioning</vt:lpstr>
      <vt:lpstr>3D cursor positioning</vt:lpstr>
      <vt:lpstr>3D cursor snapping</vt:lpstr>
      <vt:lpstr>Ray tracing</vt:lpstr>
      <vt:lpstr>Light in real life</vt:lpstr>
      <vt:lpstr>Light in Blender</vt:lpstr>
      <vt:lpstr>Render Engines</vt:lpstr>
      <vt:lpstr>Render settings</vt:lpstr>
      <vt:lpstr>View modes</vt:lpstr>
      <vt:lpstr>Overlay toggle</vt:lpstr>
      <vt:lpstr>Smooth and Flat shading</vt:lpstr>
      <vt:lpstr>Samples</vt:lpstr>
      <vt:lpstr>Denoising</vt:lpstr>
      <vt:lpstr>Materials</vt:lpstr>
      <vt:lpstr>Splitting view areas</vt:lpstr>
      <vt:lpstr>Splitting view areas</vt:lpstr>
      <vt:lpstr>The shader node editor</vt:lpstr>
      <vt:lpstr>Nodes</vt:lpstr>
      <vt:lpstr>Setting up the environment</vt:lpstr>
      <vt:lpstr>Setting up the environment</vt:lpstr>
      <vt:lpstr>Shader types</vt:lpstr>
      <vt:lpstr>The Principled shader</vt:lpstr>
      <vt:lpstr>Metallic</vt:lpstr>
      <vt:lpstr>Specular</vt:lpstr>
      <vt:lpstr>Roughness</vt:lpstr>
      <vt:lpstr>Anisotropic</vt:lpstr>
      <vt:lpstr>Clearcoat</vt:lpstr>
      <vt:lpstr>Transmission</vt:lpstr>
      <vt:lpstr>IOR (Index of Refraction)</vt:lpstr>
      <vt:lpstr>Transmission Roughness</vt:lpstr>
      <vt:lpstr>Emission</vt:lpstr>
      <vt:lpstr>Alpha</vt:lpstr>
      <vt:lpstr>Types of node data</vt:lpstr>
      <vt:lpstr>Multiple nodes to create a material</vt:lpstr>
      <vt:lpstr>The ColorRamp node</vt:lpstr>
      <vt:lpstr>The ColorRamp node</vt:lpstr>
      <vt:lpstr>Bump mapping</vt:lpstr>
      <vt:lpstr>Other nodes to cover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Jous</dc:creator>
  <cp:lastModifiedBy>Jous</cp:lastModifiedBy>
  <cp:revision>178</cp:revision>
  <dcterms:created xsi:type="dcterms:W3CDTF">2019-06-11T19:09:15Z</dcterms:created>
  <dcterms:modified xsi:type="dcterms:W3CDTF">2019-06-18T20:02:29Z</dcterms:modified>
</cp:coreProperties>
</file>